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71" r:id="rId5"/>
    <p:sldId id="272" r:id="rId6"/>
    <p:sldId id="258" r:id="rId7"/>
    <p:sldId id="259" r:id="rId8"/>
    <p:sldId id="260" r:id="rId9"/>
    <p:sldId id="273" r:id="rId10"/>
    <p:sldId id="263" r:id="rId11"/>
    <p:sldId id="261" r:id="rId12"/>
    <p:sldId id="262" r:id="rId13"/>
    <p:sldId id="264" r:id="rId14"/>
    <p:sldId id="265" r:id="rId15"/>
    <p:sldId id="266" r:id="rId16"/>
    <p:sldId id="267" r:id="rId17"/>
    <p:sldId id="274" r:id="rId18"/>
    <p:sldId id="268" r:id="rId19"/>
    <p:sldId id="269"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Dikdörtgen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Yuvarlatılmış Dikdörtgen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Alt Başlık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p:txBody>
          <a:bodyPr/>
          <a:lstStyle/>
          <a:p>
            <a:fld id="{A23720DD-5B6D-40BF-8493-A6B52D484E6B}" type="datetimeFigureOut">
              <a:rPr lang="tr-TR" smtClean="0"/>
              <a:t>14.04.2015</a:t>
            </a:fld>
            <a:endParaRPr lang="tr-TR"/>
          </a:p>
        </p:txBody>
      </p:sp>
      <p:sp>
        <p:nvSpPr>
          <p:cNvPr id="17" name="Altbilgi Yer Tutucusu 16"/>
          <p:cNvSpPr>
            <a:spLocks noGrp="1"/>
          </p:cNvSpPr>
          <p:nvPr>
            <p:ph type="ftr" sz="quarter" idx="11"/>
          </p:nvPr>
        </p:nvSpPr>
        <p:spPr/>
        <p:txBody>
          <a:bodyPr/>
          <a:lstStyle/>
          <a:p>
            <a:endParaRPr lang="tr-TR"/>
          </a:p>
        </p:txBody>
      </p:sp>
      <p:sp>
        <p:nvSpPr>
          <p:cNvPr id="29" name="Slayt Numarası Yer Tutucusu 28"/>
          <p:cNvSpPr>
            <a:spLocks noGrp="1"/>
          </p:cNvSpPr>
          <p:nvPr>
            <p:ph type="sldNum" sz="quarter" idx="12"/>
          </p:nvPr>
        </p:nvSpPr>
        <p:spPr/>
        <p:txBody>
          <a:bodyPr lIns="0" tIns="0" rIns="0" bIns="0">
            <a:noAutofit/>
          </a:bodyPr>
          <a:lstStyle>
            <a:lvl1pPr>
              <a:defRPr sz="1400">
                <a:solidFill>
                  <a:srgbClr val="FFFFFF"/>
                </a:solidFill>
              </a:defRPr>
            </a:lvl1pPr>
          </a:lstStyle>
          <a:p>
            <a:fld id="{F302176B-0E47-46AC-8F43-DAB4B8A37D06}" type="slidenum">
              <a:rPr lang="tr-TR" smtClean="0"/>
              <a:t>‹#›</a:t>
            </a:fld>
            <a:endParaRPr lang="tr-TR"/>
          </a:p>
        </p:txBody>
      </p:sp>
      <p:sp>
        <p:nvSpPr>
          <p:cNvPr id="7" name="Dikdörtgen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14.04.2015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14.04.2015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14.04.2015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
        <p:nvSpPr>
          <p:cNvPr id="8" name="İçerik Yer Tutucusu 7"/>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Dikdörtgen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Yuvarlatılmış Dikdörtgen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14.04.2015</a:t>
            </a:fld>
            <a:endParaRPr lang="tr-TR"/>
          </a:p>
        </p:txBody>
      </p:sp>
      <p:sp>
        <p:nvSpPr>
          <p:cNvPr id="5" name="Altbilgi Yer Tutucusu 4"/>
          <p:cNvSpPr>
            <a:spLocks noGrp="1"/>
          </p:cNvSpPr>
          <p:nvPr>
            <p:ph type="ftr" sz="quarter" idx="11"/>
          </p:nvPr>
        </p:nvSpPr>
        <p:spPr>
          <a:xfrm>
            <a:off x="800100" y="6172200"/>
            <a:ext cx="4000500" cy="457200"/>
          </a:xfrm>
        </p:spPr>
        <p:txBody>
          <a:bodyPr/>
          <a:lstStyle/>
          <a:p>
            <a:endParaRPr lang="tr-TR"/>
          </a:p>
        </p:txBody>
      </p:sp>
      <p:sp>
        <p:nvSpPr>
          <p:cNvPr id="7" name="Dikdörtgen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ayt Numarası Yer Tutucusu 5"/>
          <p:cNvSpPr>
            <a:spLocks noGrp="1"/>
          </p:cNvSpPr>
          <p:nvPr>
            <p:ph type="sldNum" sz="quarter" idx="12"/>
          </p:nvPr>
        </p:nvSpPr>
        <p:spPr>
          <a:xfrm>
            <a:off x="146304" y="6208776"/>
            <a:ext cx="457200" cy="457200"/>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14.04.2015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Veri Yer Tutucusu 6"/>
          <p:cNvSpPr>
            <a:spLocks noGrp="1"/>
          </p:cNvSpPr>
          <p:nvPr>
            <p:ph type="dt" sz="half" idx="10"/>
          </p:nvPr>
        </p:nvSpPr>
        <p:spPr/>
        <p:txBody>
          <a:bodyPr/>
          <a:lstStyle/>
          <a:p>
            <a:fld id="{A23720DD-5B6D-40BF-8493-A6B52D484E6B}" type="datetimeFigureOut">
              <a:rPr lang="tr-TR" smtClean="0"/>
              <a:t>14.04.2015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A23720DD-5B6D-40BF-8493-A6B52D484E6B}" type="datetimeFigureOut">
              <a:rPr lang="tr-TR" smtClean="0"/>
              <a:t>14.04.2015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14.04.2015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Dikdörtgen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Yuvarlatılmış Dikdörtgen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14.04.2015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Metin Yer Tutucusu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14.04.2015</a:t>
            </a:fld>
            <a:endParaRPr lang="tr-TR"/>
          </a:p>
        </p:txBody>
      </p:sp>
      <p:sp>
        <p:nvSpPr>
          <p:cNvPr id="6" name="Altbilgi Yer Tutucusu 5"/>
          <p:cNvSpPr>
            <a:spLocks noGrp="1"/>
          </p:cNvSpPr>
          <p:nvPr>
            <p:ph type="ftr" sz="quarter" idx="11"/>
          </p:nvPr>
        </p:nvSpPr>
        <p:spPr>
          <a:xfrm>
            <a:off x="914400" y="6172200"/>
            <a:ext cx="3886200" cy="457200"/>
          </a:xfrm>
        </p:spPr>
        <p:txBody>
          <a:bodyPr/>
          <a:lstStyle/>
          <a:p>
            <a:endParaRPr lang="tr-TR"/>
          </a:p>
        </p:txBody>
      </p:sp>
      <p:sp>
        <p:nvSpPr>
          <p:cNvPr id="7" name="Slayt Numarası Yer Tutucusu 6"/>
          <p:cNvSpPr>
            <a:spLocks noGrp="1"/>
          </p:cNvSpPr>
          <p:nvPr>
            <p:ph type="sldNum" sz="quarter" idx="12"/>
          </p:nvPr>
        </p:nvSpPr>
        <p:spPr>
          <a:xfrm>
            <a:off x="146304" y="6208776"/>
            <a:ext cx="457200" cy="457200"/>
          </a:xfrm>
        </p:spPr>
        <p:txBody>
          <a:bodyPr/>
          <a:lstStyle/>
          <a:p>
            <a:fld id="{F302176B-0E47-46AC-8F43-DAB4B8A37D06}" type="slidenum">
              <a:rPr lang="tr-TR" smtClean="0"/>
              <a:t>‹#›</a:t>
            </a:fld>
            <a:endParaRPr lang="tr-TR"/>
          </a:p>
        </p:txBody>
      </p:sp>
      <p:sp>
        <p:nvSpPr>
          <p:cNvPr id="11" name="Dikdörtgen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ikdörtgen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Resim Yer Tutucusu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Dikdörtgen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Yuvarlatılmış Dikdörtgen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Başlık Yer Tutucusu 21"/>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23720DD-5B6D-40BF-8493-A6B52D484E6B}" type="datetimeFigureOut">
              <a:rPr lang="tr-TR" smtClean="0"/>
              <a:t>14.04.2015</a:t>
            </a:fld>
            <a:endParaRPr lang="tr-TR"/>
          </a:p>
        </p:txBody>
      </p:sp>
      <p:sp>
        <p:nvSpPr>
          <p:cNvPr id="3" name="Altbilgi Yer Tutucusu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Slayt Numarası Yer Tutucus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dirty="0"/>
          </a:p>
        </p:txBody>
      </p:sp>
      <p:sp>
        <p:nvSpPr>
          <p:cNvPr id="2" name="Başlık 1"/>
          <p:cNvSpPr>
            <a:spLocks noGrp="1"/>
          </p:cNvSpPr>
          <p:nvPr>
            <p:ph type="ctrTitle"/>
          </p:nvPr>
        </p:nvSpPr>
        <p:spPr/>
        <p:txBody>
          <a:bodyPr/>
          <a:lstStyle/>
          <a:p>
            <a:r>
              <a:rPr lang="tr-TR" dirty="0" smtClean="0"/>
              <a:t>İSKENDERUN REHBERLİK ARAŞTIRMA MERKEZİ</a:t>
            </a:r>
            <a:endParaRPr lang="tr-TR" dirty="0"/>
          </a:p>
        </p:txBody>
      </p:sp>
    </p:spTree>
    <p:extLst>
      <p:ext uri="{BB962C8B-B14F-4D97-AF65-F5344CB8AC3E}">
        <p14:creationId xmlns:p14="http://schemas.microsoft.com/office/powerpoint/2010/main" val="3120396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b="1" dirty="0" smtClean="0"/>
              <a:t>PARLAK VE ÜSTÜN ÇOCUK ARASINDAKİ FARK</a:t>
            </a:r>
            <a:endParaRPr lang="tr-TR" b="1" dirty="0"/>
          </a:p>
        </p:txBody>
      </p:sp>
      <p:pic>
        <p:nvPicPr>
          <p:cNvPr id="4" name="table"/>
          <p:cNvPicPr>
            <a:picLocks noGrp="1" noChangeAspect="1"/>
          </p:cNvPicPr>
          <p:nvPr>
            <p:ph sz="quarter" idx="1"/>
          </p:nvPr>
        </p:nvPicPr>
        <p:blipFill>
          <a:blip r:embed="rId2"/>
          <a:stretch>
            <a:fillRect/>
          </a:stretch>
        </p:blipFill>
        <p:spPr>
          <a:xfrm>
            <a:off x="899592" y="1700808"/>
            <a:ext cx="7772400" cy="4896544"/>
          </a:xfrm>
          <a:prstGeom prst="rect">
            <a:avLst/>
          </a:prstGeom>
        </p:spPr>
      </p:pic>
    </p:spTree>
    <p:extLst>
      <p:ext uri="{BB962C8B-B14F-4D97-AF65-F5344CB8AC3E}">
        <p14:creationId xmlns:p14="http://schemas.microsoft.com/office/powerpoint/2010/main" val="1031700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pic>
        <p:nvPicPr>
          <p:cNvPr id="4" name="table"/>
          <p:cNvPicPr>
            <a:picLocks noGrp="1" noChangeAspect="1"/>
          </p:cNvPicPr>
          <p:nvPr>
            <p:ph sz="quarter" idx="1"/>
          </p:nvPr>
        </p:nvPicPr>
        <p:blipFill>
          <a:blip r:embed="rId2"/>
          <a:stretch>
            <a:fillRect/>
          </a:stretch>
        </p:blipFill>
        <p:spPr>
          <a:xfrm>
            <a:off x="914400" y="532267"/>
            <a:ext cx="7772400" cy="5215615"/>
          </a:xfrm>
          <a:prstGeom prst="rect">
            <a:avLst/>
          </a:prstGeom>
        </p:spPr>
      </p:pic>
    </p:spTree>
    <p:extLst>
      <p:ext uri="{BB962C8B-B14F-4D97-AF65-F5344CB8AC3E}">
        <p14:creationId xmlns:p14="http://schemas.microsoft.com/office/powerpoint/2010/main" val="34479710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table"/>
          <p:cNvPicPr>
            <a:picLocks noGrp="1" noChangeAspect="1"/>
          </p:cNvPicPr>
          <p:nvPr>
            <p:ph sz="quarter" idx="1"/>
          </p:nvPr>
        </p:nvPicPr>
        <p:blipFill>
          <a:blip r:embed="rId2"/>
          <a:stretch>
            <a:fillRect/>
          </a:stretch>
        </p:blipFill>
        <p:spPr>
          <a:xfrm>
            <a:off x="914400" y="517757"/>
            <a:ext cx="7772400" cy="5317660"/>
          </a:xfrm>
          <a:prstGeom prst="rect">
            <a:avLst/>
          </a:prstGeom>
        </p:spPr>
      </p:pic>
    </p:spTree>
    <p:extLst>
      <p:ext uri="{BB962C8B-B14F-4D97-AF65-F5344CB8AC3E}">
        <p14:creationId xmlns:p14="http://schemas.microsoft.com/office/powerpoint/2010/main" val="83279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smtClean="0"/>
              <a:t>ÜSTÜN ÇOCUK OKULDA NASIL TANINIR</a:t>
            </a:r>
            <a:endParaRPr lang="tr-TR" dirty="0"/>
          </a:p>
        </p:txBody>
      </p:sp>
      <p:sp>
        <p:nvSpPr>
          <p:cNvPr id="3" name="İçerik Yer Tutucusu 2"/>
          <p:cNvSpPr>
            <a:spLocks noGrp="1"/>
          </p:cNvSpPr>
          <p:nvPr>
            <p:ph sz="quarter" idx="1"/>
          </p:nvPr>
        </p:nvSpPr>
        <p:spPr>
          <a:xfrm>
            <a:off x="914400" y="1447800"/>
            <a:ext cx="7772400" cy="4933528"/>
          </a:xfrm>
        </p:spPr>
        <p:txBody>
          <a:bodyPr>
            <a:normAutofit fontScale="92500" lnSpcReduction="10000"/>
          </a:bodyPr>
          <a:lstStyle/>
          <a:p>
            <a:pPr>
              <a:defRPr/>
            </a:pPr>
            <a:endParaRPr lang="tr-TR" sz="2800" b="1" dirty="0">
              <a:solidFill>
                <a:schemeClr val="accent2">
                  <a:lumMod val="75000"/>
                </a:schemeClr>
              </a:solidFill>
            </a:endParaRPr>
          </a:p>
          <a:p>
            <a:pPr>
              <a:defRPr/>
            </a:pPr>
            <a:r>
              <a:rPr lang="tr-TR" sz="2800" b="1" dirty="0">
                <a:solidFill>
                  <a:schemeClr val="accent2">
                    <a:lumMod val="75000"/>
                  </a:schemeClr>
                </a:solidFill>
              </a:rPr>
              <a:t>Sürekli soru sorarlar, meraklıdırlar</a:t>
            </a:r>
          </a:p>
          <a:p>
            <a:pPr>
              <a:defRPr/>
            </a:pPr>
            <a:r>
              <a:rPr lang="tr-TR" sz="2800" b="1" dirty="0">
                <a:solidFill>
                  <a:schemeClr val="accent2">
                    <a:lumMod val="75000"/>
                  </a:schemeClr>
                </a:solidFill>
              </a:rPr>
              <a:t>Zihinsel ve fiziksel olarak büyük enerjiye sahiptirler</a:t>
            </a:r>
          </a:p>
          <a:p>
            <a:pPr>
              <a:defRPr/>
            </a:pPr>
            <a:r>
              <a:rPr lang="tr-TR" sz="2800" b="1" dirty="0">
                <a:solidFill>
                  <a:schemeClr val="accent2">
                    <a:lumMod val="75000"/>
                  </a:schemeClr>
                </a:solidFill>
              </a:rPr>
              <a:t>Ayrıntılara olağanüstü dikkat ederler</a:t>
            </a:r>
          </a:p>
          <a:p>
            <a:pPr>
              <a:defRPr/>
            </a:pPr>
            <a:r>
              <a:rPr lang="tr-TR" sz="2800" b="1" dirty="0">
                <a:solidFill>
                  <a:schemeClr val="accent2">
                    <a:lumMod val="75000"/>
                  </a:schemeClr>
                </a:solidFill>
              </a:rPr>
              <a:t>Öğrenme ve bilgiye sürekli açlık duyarlar</a:t>
            </a:r>
          </a:p>
          <a:p>
            <a:r>
              <a:rPr lang="tr-TR" sz="2800" b="1" dirty="0">
                <a:solidFill>
                  <a:schemeClr val="accent2">
                    <a:lumMod val="75000"/>
                  </a:schemeClr>
                </a:solidFill>
              </a:rPr>
              <a:t>İlgi alanları geniştir</a:t>
            </a:r>
          </a:p>
          <a:p>
            <a:r>
              <a:rPr lang="tr-TR" sz="2800" b="1" dirty="0">
                <a:solidFill>
                  <a:schemeClr val="accent2">
                    <a:lumMod val="75000"/>
                  </a:schemeClr>
                </a:solidFill>
              </a:rPr>
              <a:t>Çabuk öğrenme, kavrama ve akılda tutma özellikleri </a:t>
            </a:r>
            <a:r>
              <a:rPr lang="tr-TR" sz="2800" b="1" dirty="0" smtClean="0">
                <a:solidFill>
                  <a:schemeClr val="accent2">
                    <a:lumMod val="75000"/>
                  </a:schemeClr>
                </a:solidFill>
              </a:rPr>
              <a:t>var</a:t>
            </a:r>
          </a:p>
          <a:p>
            <a:r>
              <a:rPr lang="tr-TR" sz="2800" b="1" dirty="0">
                <a:solidFill>
                  <a:schemeClr val="accent2">
                    <a:lumMod val="75000"/>
                  </a:schemeClr>
                </a:solidFill>
              </a:rPr>
              <a:t>Genelleme soyutlama yaparak bilgilerini başka alanlara aktarabilirler</a:t>
            </a:r>
          </a:p>
          <a:p>
            <a:pPr marL="0" indent="0">
              <a:buNone/>
            </a:pPr>
            <a:endParaRPr lang="tr-TR" sz="2800" b="1" dirty="0">
              <a:solidFill>
                <a:schemeClr val="accent2">
                  <a:lumMod val="75000"/>
                </a:schemeClr>
              </a:solidFill>
            </a:endParaRPr>
          </a:p>
          <a:p>
            <a:endParaRPr lang="tr-TR" dirty="0"/>
          </a:p>
        </p:txBody>
      </p:sp>
    </p:spTree>
    <p:extLst>
      <p:ext uri="{BB962C8B-B14F-4D97-AF65-F5344CB8AC3E}">
        <p14:creationId xmlns:p14="http://schemas.microsoft.com/office/powerpoint/2010/main" val="1901778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914400" y="620688"/>
            <a:ext cx="7772400" cy="5399112"/>
          </a:xfrm>
        </p:spPr>
        <p:txBody>
          <a:bodyPr>
            <a:normAutofit fontScale="92500" lnSpcReduction="10000"/>
          </a:bodyPr>
          <a:lstStyle/>
          <a:p>
            <a:pPr marL="0" indent="0" algn="ctr">
              <a:buNone/>
            </a:pPr>
            <a:r>
              <a:rPr lang="tr-TR" b="1" dirty="0"/>
              <a:t>MİLLÎ EĞİTİM BAKANLIĞI OKUL ÖNCESİ EĞİTİM </a:t>
            </a:r>
            <a:r>
              <a:rPr lang="tr-TR" b="1" dirty="0" smtClean="0"/>
              <a:t>VE</a:t>
            </a:r>
            <a:r>
              <a:rPr lang="tr-TR" dirty="0"/>
              <a:t> </a:t>
            </a:r>
            <a:r>
              <a:rPr lang="tr-TR" b="1" dirty="0" smtClean="0"/>
              <a:t>İLKÖĞRETİM </a:t>
            </a:r>
            <a:r>
              <a:rPr lang="tr-TR" b="1" dirty="0"/>
              <a:t>KURUMLARI </a:t>
            </a:r>
            <a:r>
              <a:rPr lang="tr-TR" b="1" dirty="0" smtClean="0"/>
              <a:t>YÖNETMELİĞİ UYARINCA</a:t>
            </a:r>
          </a:p>
          <a:p>
            <a:pPr marL="0" indent="0">
              <a:buNone/>
            </a:pPr>
            <a:r>
              <a:rPr lang="tr-TR" b="1" dirty="0" smtClean="0"/>
              <a:t>Destek </a:t>
            </a:r>
            <a:r>
              <a:rPr lang="tr-TR" b="1" dirty="0"/>
              <a:t>eğitim odası açılması</a:t>
            </a:r>
            <a:endParaRPr lang="tr-TR" dirty="0"/>
          </a:p>
          <a:p>
            <a:r>
              <a:rPr lang="tr-TR" b="1" dirty="0"/>
              <a:t>MADDE 84 –</a:t>
            </a:r>
            <a:r>
              <a:rPr lang="tr-TR" dirty="0"/>
              <a:t> (1) Kaynaştırma öğrencileri ile özel yetenekli öğrenciler için okul öncesi eğitim ve ilköğretim kurumlarında özel eğitim desteği verilmesi amacıyla okulun fiziki imkânları doğrultusunda destek eğitim odası açılabilir.</a:t>
            </a:r>
          </a:p>
          <a:p>
            <a:r>
              <a:rPr lang="tr-TR" dirty="0"/>
              <a:t>(2) Destek eğitim odasındaki eğitim hizmetleri, ilgili mevzuat hükümleri doğrultusunda yürütülür.</a:t>
            </a:r>
          </a:p>
          <a:p>
            <a:r>
              <a:rPr lang="tr-TR" dirty="0"/>
              <a:t>(3) Destek eğitim odasının öğretim materyalleri ve donanım ihtiyaçları öğrencilerin ihtiyaç ve özellikleri dikkate alınarak sağlanır.</a:t>
            </a:r>
          </a:p>
          <a:p>
            <a:pPr marL="0" indent="0">
              <a:buNone/>
            </a:pPr>
            <a:endParaRPr lang="tr-TR" dirty="0"/>
          </a:p>
          <a:p>
            <a:endParaRPr lang="tr-TR" dirty="0"/>
          </a:p>
        </p:txBody>
      </p:sp>
    </p:spTree>
    <p:extLst>
      <p:ext uri="{BB962C8B-B14F-4D97-AF65-F5344CB8AC3E}">
        <p14:creationId xmlns:p14="http://schemas.microsoft.com/office/powerpoint/2010/main" val="158679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14400" y="692696"/>
            <a:ext cx="7772400" cy="1296144"/>
          </a:xfrm>
        </p:spPr>
        <p:txBody>
          <a:bodyPr>
            <a:normAutofit fontScale="90000"/>
          </a:bodyPr>
          <a:lstStyle/>
          <a:p>
            <a:pPr algn="ctr"/>
            <a:r>
              <a:rPr lang="tr-TR" sz="2400" b="1" dirty="0"/>
              <a:t>MİLLÎ EĞİTİM BAKANLIĞI ÖZEL EĞİTİM VE REHBERLİK HİZMETLERİ YÖNETMELİĞİ </a:t>
            </a:r>
            <a:r>
              <a:rPr lang="tr-TR" sz="2400" b="1" dirty="0" smtClean="0"/>
              <a:t>UYARINCA</a:t>
            </a:r>
            <a:r>
              <a:rPr lang="tr-TR" dirty="0"/>
              <a:t/>
            </a:r>
            <a:br>
              <a:rPr lang="tr-TR" dirty="0"/>
            </a:br>
            <a:endParaRPr lang="tr-TR" dirty="0"/>
          </a:p>
        </p:txBody>
      </p:sp>
      <p:sp>
        <p:nvSpPr>
          <p:cNvPr id="3" name="İçerik Yer Tutucusu 2"/>
          <p:cNvSpPr>
            <a:spLocks noGrp="1"/>
          </p:cNvSpPr>
          <p:nvPr>
            <p:ph sz="quarter" idx="1"/>
          </p:nvPr>
        </p:nvSpPr>
        <p:spPr>
          <a:xfrm>
            <a:off x="914400" y="1628800"/>
            <a:ext cx="7772400" cy="4391000"/>
          </a:xfrm>
        </p:spPr>
        <p:txBody>
          <a:bodyPr>
            <a:normAutofit fontScale="77500" lnSpcReduction="20000"/>
          </a:bodyPr>
          <a:lstStyle/>
          <a:p>
            <a:r>
              <a:rPr lang="tr-TR" b="1" dirty="0"/>
              <a:t>MADDE 26 – </a:t>
            </a:r>
            <a:r>
              <a:rPr lang="tr-TR" dirty="0"/>
              <a:t>(1) Tam zamanlı kaynaştırma öğrencileri ile özel yetenekli öğrenciler için millî eğitim müdürlüklerince destek eğitim odası açılır. Destek eğitim odasında eğitim hizmetlerinin yürütülmesinde aşağıdaki hususlar dikkate alınır: </a:t>
            </a:r>
          </a:p>
          <a:p>
            <a:r>
              <a:rPr lang="tr-TR" dirty="0"/>
              <a:t>a) Eğitim alacak öğrenciler ile öğrencilerin alacağı haftalık ders saati, haftalık toplam ders saatinin %40’ını aşmayacak şekilde, BEP geliştirme birimince belirlenir. </a:t>
            </a:r>
          </a:p>
          <a:p>
            <a:r>
              <a:rPr lang="tr-TR" dirty="0"/>
              <a:t>b) Destek eğitim odasında görev alacak öğretmenlerin çalışma programları okul yönetimince yapılır. 9 </a:t>
            </a:r>
          </a:p>
          <a:p>
            <a:pPr marL="0" indent="0">
              <a:buNone/>
            </a:pPr>
            <a:r>
              <a:rPr lang="tr-TR" dirty="0"/>
              <a:t> </a:t>
            </a:r>
          </a:p>
          <a:p>
            <a:r>
              <a:rPr lang="tr-TR" dirty="0"/>
              <a:t>c) Destek eğitim odasında; öğrencilerin eğitim ihtiyaçları ile takip edecekleri program esas alınarak, gezerek özel eğitim görevi yapan öğretmenler, görme, işitme, zihinsel engelliler sınıfı öğretmenleri, okulöncesi öğretmenleri, sınıf ve diğer alan öğretmenleri görevlendirilir.</a:t>
            </a:r>
          </a:p>
          <a:p>
            <a:endParaRPr lang="tr-TR" dirty="0"/>
          </a:p>
        </p:txBody>
      </p:sp>
    </p:spTree>
    <p:extLst>
      <p:ext uri="{BB962C8B-B14F-4D97-AF65-F5344CB8AC3E}">
        <p14:creationId xmlns:p14="http://schemas.microsoft.com/office/powerpoint/2010/main" val="3665454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b="1" dirty="0" smtClean="0"/>
              <a:t>ORTAÖĞRETİM KURUMLARI YÖNETMELİĞİ</a:t>
            </a:r>
            <a:endParaRPr lang="tr-TR" b="1" dirty="0"/>
          </a:p>
        </p:txBody>
      </p:sp>
      <p:sp>
        <p:nvSpPr>
          <p:cNvPr id="3" name="İçerik Yer Tutucusu 2"/>
          <p:cNvSpPr>
            <a:spLocks noGrp="1"/>
          </p:cNvSpPr>
          <p:nvPr>
            <p:ph sz="quarter" idx="1"/>
          </p:nvPr>
        </p:nvSpPr>
        <p:spPr/>
        <p:txBody>
          <a:bodyPr/>
          <a:lstStyle/>
          <a:p>
            <a:r>
              <a:rPr lang="tr-TR" b="1" dirty="0" smtClean="0"/>
              <a:t>MADDE 103-</a:t>
            </a:r>
            <a:r>
              <a:rPr lang="tr-TR" dirty="0" smtClean="0"/>
              <a:t>Kaynaştırma</a:t>
            </a:r>
            <a:r>
              <a:rPr lang="tr-TR" b="1" dirty="0" smtClean="0"/>
              <a:t> </a:t>
            </a:r>
            <a:r>
              <a:rPr lang="tr-TR" dirty="0" smtClean="0"/>
              <a:t>uygulamaları yoluyla eğitimlerine devam eden öğrencilerle Özel Yetenekli Öğrencilere ihtiyaç duydukları alanlarda destek eğitim hizmetleri verilmesi için okulun bünyesinde destek eğitim odası ve eğitim bölgelerinde yetenek atölyeleri açılır. Burada yürütülecek iş ve işlemler Özel Eğitim Hizmetleri Yönetmeliği hükümlerine göre yürütülür.</a:t>
            </a:r>
            <a:endParaRPr lang="tr-TR" dirty="0"/>
          </a:p>
        </p:txBody>
      </p:sp>
    </p:spTree>
    <p:extLst>
      <p:ext uri="{BB962C8B-B14F-4D97-AF65-F5344CB8AC3E}">
        <p14:creationId xmlns:p14="http://schemas.microsoft.com/office/powerpoint/2010/main" val="1903823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2200" b="1" dirty="0" smtClean="0"/>
              <a:t>ÜSTÜN YETENEKLİ VE ÜSTÜN ZEKALI ÇOCUĞUN ÖĞRETMENİNE ÖNERİLER</a:t>
            </a:r>
            <a:r>
              <a:rPr lang="tr-TR" b="1" dirty="0" smtClean="0"/>
              <a:t/>
            </a:r>
            <a:br>
              <a:rPr lang="tr-TR" b="1" dirty="0" smtClean="0"/>
            </a:br>
            <a:endParaRPr lang="tr-TR" dirty="0"/>
          </a:p>
        </p:txBody>
      </p:sp>
      <p:sp>
        <p:nvSpPr>
          <p:cNvPr id="3" name="İçerik Yer Tutucusu 2"/>
          <p:cNvSpPr>
            <a:spLocks noGrp="1"/>
          </p:cNvSpPr>
          <p:nvPr>
            <p:ph sz="quarter" idx="1"/>
          </p:nvPr>
        </p:nvSpPr>
        <p:spPr/>
        <p:txBody>
          <a:bodyPr>
            <a:normAutofit fontScale="92500" lnSpcReduction="10000"/>
          </a:bodyPr>
          <a:lstStyle/>
          <a:p>
            <a:r>
              <a:rPr lang="tr-TR" sz="2800" dirty="0"/>
              <a:t> </a:t>
            </a:r>
            <a:r>
              <a:rPr lang="tr-TR" sz="2800" b="1" dirty="0"/>
              <a:t>1. </a:t>
            </a:r>
            <a:r>
              <a:rPr lang="tr-TR" sz="2800" dirty="0"/>
              <a:t>Çocuğun ilgi ve yeteneklerini saptayarak, bunları geliştirmesi için uygun ortam sağlamalıdır.Onun güç ve süratine uygun ödevler vermelidir.</a:t>
            </a:r>
          </a:p>
          <a:p>
            <a:r>
              <a:rPr lang="tr-TR" sz="2800" b="1" dirty="0"/>
              <a:t>2.</a:t>
            </a:r>
            <a:r>
              <a:rPr lang="tr-TR" sz="2800" dirty="0"/>
              <a:t> Tartışma, proje ve dramatizasyon çalışmalarına önem verilmelidir.</a:t>
            </a:r>
          </a:p>
          <a:p>
            <a:r>
              <a:rPr lang="tr-TR" sz="2800" b="1" dirty="0"/>
              <a:t>3.</a:t>
            </a:r>
            <a:r>
              <a:rPr lang="tr-TR" sz="2800" dirty="0"/>
              <a:t> Ders etkinliklerinde kitaba bağlı kalmaktan çok, geniş gözlem ve deneylere yer verilmelidir. </a:t>
            </a:r>
          </a:p>
          <a:p>
            <a:r>
              <a:rPr lang="tr-TR" sz="2800" b="1" dirty="0"/>
              <a:t>4.</a:t>
            </a:r>
            <a:r>
              <a:rPr lang="tr-TR" sz="2800" dirty="0"/>
              <a:t> Sınıfta bu öğrencilere daha zor soruların sorulması, yeni fikirler üretmelerine fırsat tanınması gerekir.</a:t>
            </a:r>
          </a:p>
          <a:p>
            <a:endParaRPr lang="tr-TR" dirty="0"/>
          </a:p>
        </p:txBody>
      </p:sp>
    </p:spTree>
    <p:extLst>
      <p:ext uri="{BB962C8B-B14F-4D97-AF65-F5344CB8AC3E}">
        <p14:creationId xmlns:p14="http://schemas.microsoft.com/office/powerpoint/2010/main" val="2212374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Rehber Öğretmenin Görevleri</a:t>
            </a:r>
            <a:endParaRPr lang="tr-TR" b="1" dirty="0"/>
          </a:p>
        </p:txBody>
      </p:sp>
      <p:sp>
        <p:nvSpPr>
          <p:cNvPr id="3" name="İçerik Yer Tutucusu 2"/>
          <p:cNvSpPr>
            <a:spLocks noGrp="1"/>
          </p:cNvSpPr>
          <p:nvPr>
            <p:ph sz="quarter" idx="1"/>
          </p:nvPr>
        </p:nvSpPr>
        <p:spPr/>
        <p:txBody>
          <a:bodyPr/>
          <a:lstStyle/>
          <a:p>
            <a:r>
              <a:rPr lang="tr-TR" dirty="0" smtClean="0"/>
              <a:t>Okul Rehber Öğretmeni, okuldaki özel eğitim biriminin daimi üyesidir.</a:t>
            </a:r>
          </a:p>
          <a:p>
            <a:r>
              <a:rPr lang="tr-TR" dirty="0" smtClean="0"/>
              <a:t>Öğretmenler arasındaki koordinasyonu sağlar.</a:t>
            </a:r>
          </a:p>
          <a:p>
            <a:r>
              <a:rPr lang="tr-TR" dirty="0" smtClean="0"/>
              <a:t>Sertifikası varsa Temel Yetenek Testlerini uygular.</a:t>
            </a:r>
          </a:p>
          <a:p>
            <a:r>
              <a:rPr lang="tr-TR" dirty="0" smtClean="0"/>
              <a:t>Öğrencinin bireysel olarak takibini sağlar ve veli eğitimlerini yapar. </a:t>
            </a:r>
            <a:endParaRPr lang="tr-TR" dirty="0"/>
          </a:p>
        </p:txBody>
      </p:sp>
    </p:spTree>
    <p:extLst>
      <p:ext uri="{BB962C8B-B14F-4D97-AF65-F5344CB8AC3E}">
        <p14:creationId xmlns:p14="http://schemas.microsoft.com/office/powerpoint/2010/main" val="2433474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OKUL MÜDÜRÜNÜN GÖREVLERİ</a:t>
            </a:r>
            <a:endParaRPr lang="tr-TR" b="1" dirty="0"/>
          </a:p>
        </p:txBody>
      </p:sp>
      <p:sp>
        <p:nvSpPr>
          <p:cNvPr id="3" name="İçerik Yer Tutucusu 2"/>
          <p:cNvSpPr>
            <a:spLocks noGrp="1"/>
          </p:cNvSpPr>
          <p:nvPr>
            <p:ph sz="quarter" idx="1"/>
          </p:nvPr>
        </p:nvSpPr>
        <p:spPr/>
        <p:txBody>
          <a:bodyPr>
            <a:normAutofit lnSpcReduction="10000"/>
          </a:bodyPr>
          <a:lstStyle/>
          <a:p>
            <a:r>
              <a:rPr lang="tr-TR" dirty="0"/>
              <a:t>Okul Müdürü, okuldaki özel eğitim biriminin tabii üyesidir.</a:t>
            </a:r>
          </a:p>
          <a:p>
            <a:r>
              <a:rPr lang="tr-TR" dirty="0"/>
              <a:t>Destek eğitim odalarının açılması, yetenek atölyelerinin halk eğitim merkezleri ve yerel yönetimlerle koordinasyonlu bir şekilde açılması için gereken tedbirleri alır uygulatır.</a:t>
            </a:r>
          </a:p>
          <a:p>
            <a:r>
              <a:rPr lang="tr-TR" dirty="0"/>
              <a:t>Eğitim ve öğretim ortamının geliştirilmesi, çalışmaların nitelik ve niceliğinin artırılması için gerekli kaynakların sağlanmasına yardımcı olur. </a:t>
            </a:r>
          </a:p>
          <a:p>
            <a:r>
              <a:rPr lang="tr-TR" dirty="0"/>
              <a:t>Çalışmaların sağlıklı bir şekilde yürütülmasini sağlar ve denetler.</a:t>
            </a:r>
          </a:p>
          <a:p>
            <a:endParaRPr lang="tr-TR" dirty="0"/>
          </a:p>
        </p:txBody>
      </p:sp>
    </p:spTree>
    <p:extLst>
      <p:ext uri="{BB962C8B-B14F-4D97-AF65-F5344CB8AC3E}">
        <p14:creationId xmlns:p14="http://schemas.microsoft.com/office/powerpoint/2010/main" val="439369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ÜSTÜN YETENEK NEDİR?</a:t>
            </a:r>
            <a:endParaRPr lang="tr-TR" dirty="0"/>
          </a:p>
        </p:txBody>
      </p:sp>
      <p:sp>
        <p:nvSpPr>
          <p:cNvPr id="3" name="İçerik Yer Tutucusu 2"/>
          <p:cNvSpPr>
            <a:spLocks noGrp="1"/>
          </p:cNvSpPr>
          <p:nvPr>
            <p:ph sz="quarter" idx="1"/>
          </p:nvPr>
        </p:nvSpPr>
        <p:spPr/>
        <p:txBody>
          <a:bodyPr>
            <a:normAutofit fontScale="85000" lnSpcReduction="10000"/>
          </a:bodyPr>
          <a:lstStyle/>
          <a:p>
            <a:pPr marL="0" indent="0">
              <a:buNone/>
            </a:pPr>
            <a:r>
              <a:rPr lang="tr-TR" sz="2800" b="1" dirty="0" smtClean="0">
                <a:solidFill>
                  <a:schemeClr val="tx2">
                    <a:lumMod val="75000"/>
                  </a:schemeClr>
                </a:solidFill>
              </a:rPr>
              <a:t>     </a:t>
            </a:r>
          </a:p>
          <a:p>
            <a:r>
              <a:rPr lang="tr-TR" sz="2800" dirty="0">
                <a:latin typeface="Comic Sans MS" pitchFamily="66" charset="0"/>
              </a:rPr>
              <a:t>“Zihinsel yeteneklerinin ya da zekalarının birden çoğunda akranlarına göre üst performans gösteren ya da gizil güce sahip olan, yaratıcılık yanı güçlü olan ve başladığı işi tamamlama, üstesinden gelmede yüksek görev anlayışı bulunanlara </a:t>
            </a:r>
            <a:r>
              <a:rPr lang="tr-TR" sz="2800" dirty="0">
                <a:solidFill>
                  <a:srgbClr val="990000"/>
                </a:solidFill>
                <a:latin typeface="Comic Sans MS" pitchFamily="66" charset="0"/>
              </a:rPr>
              <a:t>üstün zekalı</a:t>
            </a:r>
            <a:r>
              <a:rPr lang="tr-TR" sz="2800" dirty="0">
                <a:latin typeface="Comic Sans MS" pitchFamily="66" charset="0"/>
              </a:rPr>
              <a:t> çocuk” denilmektedir.</a:t>
            </a:r>
          </a:p>
          <a:p>
            <a:r>
              <a:rPr lang="tr-TR" sz="2800" dirty="0">
                <a:solidFill>
                  <a:srgbClr val="990000"/>
                </a:solidFill>
                <a:latin typeface="Comic Sans MS" pitchFamily="66" charset="0"/>
              </a:rPr>
              <a:t>Üstün yetenekli</a:t>
            </a:r>
            <a:r>
              <a:rPr lang="tr-TR" sz="2800" dirty="0">
                <a:latin typeface="Comic Sans MS" pitchFamily="66" charset="0"/>
              </a:rPr>
              <a:t> çocuk, bir ya da birden çok yetenek alanında ya da zeka özelliğinde akranlarından çok üstün performans gösteren ya da gizilgüce sahip olan ve diğer alanlarda da ortalama düzeyde özelliklere sahip olan çocuktur.</a:t>
            </a:r>
          </a:p>
          <a:p>
            <a:pPr marL="0" indent="0">
              <a:buNone/>
            </a:pPr>
            <a:endParaRPr lang="tr-TR" dirty="0"/>
          </a:p>
        </p:txBody>
      </p:sp>
    </p:spTree>
    <p:extLst>
      <p:ext uri="{BB962C8B-B14F-4D97-AF65-F5344CB8AC3E}">
        <p14:creationId xmlns:p14="http://schemas.microsoft.com/office/powerpoint/2010/main" val="20821591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14400" y="274638"/>
            <a:ext cx="7772400" cy="1138138"/>
          </a:xfrm>
        </p:spPr>
        <p:txBody>
          <a:bodyPr>
            <a:normAutofit fontScale="90000"/>
          </a:bodyPr>
          <a:lstStyle/>
          <a:p>
            <a:r>
              <a:rPr lang="tr-TR" b="1" dirty="0" smtClean="0">
                <a:effectLst>
                  <a:outerShdw blurRad="38100" dist="38100" dir="2700000" algn="tl">
                    <a:srgbClr val="000000">
                      <a:alpha val="43137"/>
                    </a:srgbClr>
                  </a:outerShdw>
                </a:effectLst>
              </a:rPr>
              <a:t/>
            </a:r>
            <a:br>
              <a:rPr lang="tr-TR" b="1" dirty="0" smtClean="0">
                <a:effectLst>
                  <a:outerShdw blurRad="38100" dist="38100" dir="2700000" algn="tl">
                    <a:srgbClr val="000000">
                      <a:alpha val="43137"/>
                    </a:srgbClr>
                  </a:outerShdw>
                </a:effectLst>
              </a:rPr>
            </a:br>
            <a:r>
              <a:rPr lang="tr-TR" b="1" dirty="0" smtClean="0">
                <a:effectLst>
                  <a:outerShdw blurRad="38100" dist="38100" dir="2700000" algn="tl">
                    <a:srgbClr val="000000">
                      <a:alpha val="43137"/>
                    </a:srgbClr>
                  </a:outerShdw>
                </a:effectLst>
              </a:rPr>
              <a:t>1</a:t>
            </a:r>
            <a:r>
              <a:rPr lang="tr-TR" b="1" dirty="0">
                <a:effectLst>
                  <a:outerShdw blurRad="38100" dist="38100" dir="2700000" algn="tl">
                    <a:srgbClr val="000000">
                      <a:alpha val="43137"/>
                    </a:srgbClr>
                  </a:outerShdw>
                </a:effectLst>
              </a:rPr>
              <a:t>.  Zihinsel gelişim özellikleri</a:t>
            </a:r>
            <a:br>
              <a:rPr lang="tr-TR" b="1" dirty="0">
                <a:effectLst>
                  <a:outerShdw blurRad="38100" dist="38100" dir="2700000" algn="tl">
                    <a:srgbClr val="000000">
                      <a:alpha val="43137"/>
                    </a:srgbClr>
                  </a:outerShdw>
                </a:effectLst>
              </a:rPr>
            </a:br>
            <a:endParaRPr lang="tr-TR" dirty="0"/>
          </a:p>
        </p:txBody>
      </p:sp>
      <p:sp>
        <p:nvSpPr>
          <p:cNvPr id="3" name="İçerik Yer Tutucusu 2"/>
          <p:cNvSpPr>
            <a:spLocks noGrp="1"/>
          </p:cNvSpPr>
          <p:nvPr>
            <p:ph sz="quarter" idx="1"/>
          </p:nvPr>
        </p:nvSpPr>
        <p:spPr/>
        <p:txBody>
          <a:bodyPr>
            <a:normAutofit fontScale="55000" lnSpcReduction="20000"/>
          </a:bodyPr>
          <a:lstStyle/>
          <a:p>
            <a:pPr>
              <a:buFontTx/>
              <a:buChar char="•"/>
            </a:pPr>
            <a:r>
              <a:rPr lang="tr-TR" sz="2800" dirty="0"/>
              <a:t>Karmaşık ve zor problemlerden hoşlanır ve yaşıtlarının çözemediği problemleri çözebilirler.</a:t>
            </a:r>
            <a:br>
              <a:rPr lang="tr-TR" sz="2800" dirty="0"/>
            </a:br>
            <a:endParaRPr lang="tr-TR" sz="2800" dirty="0"/>
          </a:p>
          <a:p>
            <a:pPr>
              <a:buFontTx/>
              <a:buChar char="•"/>
            </a:pPr>
            <a:r>
              <a:rPr lang="tr-TR" sz="2800" dirty="0"/>
              <a:t>Derin ve geniş ilgi alanlarına sahiptirler. Bir alanda öğrendiği konu ile bir başka alanda  öğrendiği  arasında akla yatkın ilişkiler kurabilirler.</a:t>
            </a:r>
            <a:br>
              <a:rPr lang="tr-TR" sz="2800" dirty="0"/>
            </a:br>
            <a:endParaRPr lang="tr-TR" sz="2800" dirty="0"/>
          </a:p>
          <a:p>
            <a:pPr>
              <a:buFontTx/>
              <a:buChar char="•"/>
            </a:pPr>
            <a:r>
              <a:rPr lang="tr-TR" sz="2800" dirty="0"/>
              <a:t>Sürekli soru sorarlar, meraklıdırlar, öğrenme ve bilgiye açlık duyarlar.</a:t>
            </a:r>
            <a:br>
              <a:rPr lang="tr-TR" sz="2800" dirty="0"/>
            </a:br>
            <a:endParaRPr lang="tr-TR" sz="2800" dirty="0"/>
          </a:p>
          <a:p>
            <a:pPr>
              <a:buFontTx/>
              <a:buChar char="•"/>
            </a:pPr>
            <a:r>
              <a:rPr lang="tr-TR" sz="2800" dirty="0"/>
              <a:t>Çeşitli alanlarda özel yetenekleri </a:t>
            </a:r>
            <a:r>
              <a:rPr lang="tr-TR" sz="2800" dirty="0" smtClean="0"/>
              <a:t>vardır</a:t>
            </a:r>
            <a:r>
              <a:rPr lang="tr-TR" sz="2800" dirty="0"/>
              <a:t>Çabuk sıkılırlar, yapacak bir şeyler ararlar ve çok konuşurlar.</a:t>
            </a:r>
            <a:br>
              <a:rPr lang="tr-TR" sz="2800" dirty="0"/>
            </a:br>
            <a:endParaRPr lang="tr-TR" sz="2800" dirty="0"/>
          </a:p>
          <a:p>
            <a:pPr>
              <a:buFontTx/>
              <a:buChar char="•"/>
            </a:pPr>
            <a:r>
              <a:rPr lang="tr-TR" sz="2800" dirty="0"/>
              <a:t> Genelleme yapma, sonuçları hissetme, soyut düşünme ve alternatifler üretme konusunda erken ve hızlı gelişirler.</a:t>
            </a:r>
            <a:br>
              <a:rPr lang="tr-TR" sz="2800" dirty="0"/>
            </a:br>
            <a:endParaRPr lang="tr-TR" sz="2800" dirty="0"/>
          </a:p>
          <a:p>
            <a:pPr>
              <a:buFontTx/>
              <a:buChar char="•"/>
            </a:pPr>
            <a:r>
              <a:rPr lang="tr-TR" sz="2800" dirty="0"/>
              <a:t> İnatçı, kararlı, hedefe dönük ve hatta bazen maceracı davranışlar gösterirler.</a:t>
            </a:r>
            <a:br>
              <a:rPr lang="tr-TR" sz="2800" dirty="0"/>
            </a:br>
            <a:endParaRPr lang="tr-TR" sz="2800" dirty="0"/>
          </a:p>
          <a:p>
            <a:pPr>
              <a:buFontTx/>
              <a:buChar char="•"/>
            </a:pPr>
            <a:r>
              <a:rPr lang="tr-TR" sz="2800" dirty="0"/>
              <a:t> Kelime hazineleri zengindir, kelimeleri doğru telaffuz eder yerli yerinde kullanırlar, akıcı bir  konuşmaları vardır.</a:t>
            </a:r>
          </a:p>
          <a:p>
            <a:pPr>
              <a:buFontTx/>
              <a:buChar char="•"/>
            </a:pPr>
            <a:endParaRPr lang="tr-TR" sz="2800" dirty="0"/>
          </a:p>
          <a:p>
            <a:endParaRPr lang="tr-TR" dirty="0"/>
          </a:p>
        </p:txBody>
      </p:sp>
    </p:spTree>
    <p:extLst>
      <p:ext uri="{BB962C8B-B14F-4D97-AF65-F5344CB8AC3E}">
        <p14:creationId xmlns:p14="http://schemas.microsoft.com/office/powerpoint/2010/main" val="4002550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effectLst>
                  <a:outerShdw blurRad="38100" dist="38100" dir="2700000" algn="tl">
                    <a:srgbClr val="000000">
                      <a:alpha val="43137"/>
                    </a:srgbClr>
                  </a:outerShdw>
                </a:effectLst>
              </a:rPr>
              <a:t>2.  Duygusal gelişim özellikleri</a:t>
            </a:r>
            <a:br>
              <a:rPr lang="tr-TR" b="1" dirty="0">
                <a:effectLst>
                  <a:outerShdw blurRad="38100" dist="38100" dir="2700000" algn="tl">
                    <a:srgbClr val="000000">
                      <a:alpha val="43137"/>
                    </a:srgbClr>
                  </a:outerShdw>
                </a:effectLst>
              </a:rPr>
            </a:br>
            <a:endParaRPr lang="tr-TR" dirty="0"/>
          </a:p>
        </p:txBody>
      </p:sp>
      <p:sp>
        <p:nvSpPr>
          <p:cNvPr id="3" name="İçerik Yer Tutucusu 2"/>
          <p:cNvSpPr>
            <a:spLocks noGrp="1"/>
          </p:cNvSpPr>
          <p:nvPr>
            <p:ph sz="quarter" idx="1"/>
          </p:nvPr>
        </p:nvSpPr>
        <p:spPr/>
        <p:txBody>
          <a:bodyPr>
            <a:normAutofit fontScale="55000" lnSpcReduction="20000"/>
          </a:bodyPr>
          <a:lstStyle/>
          <a:p>
            <a:pPr>
              <a:buFontTx/>
              <a:buChar char="•"/>
            </a:pPr>
            <a:r>
              <a:rPr lang="tr-TR" sz="2800" dirty="0"/>
              <a:t>Mükemmeliyetçi bir yapıya sahiptirler. (dolayısıyla kendini ve başkalarını beğenmezler) </a:t>
            </a:r>
            <a:br>
              <a:rPr lang="tr-TR" sz="2800" dirty="0"/>
            </a:br>
            <a:endParaRPr lang="tr-TR" sz="2800" dirty="0"/>
          </a:p>
          <a:p>
            <a:pPr>
              <a:buFontTx/>
              <a:buChar char="•"/>
            </a:pPr>
            <a:r>
              <a:rPr lang="tr-TR" sz="2800" dirty="0"/>
              <a:t>Belli derslerde olağanüstü bir başarı gösterirler. </a:t>
            </a:r>
            <a:br>
              <a:rPr lang="tr-TR" sz="2800" dirty="0"/>
            </a:br>
            <a:endParaRPr lang="tr-TR" sz="2800" dirty="0"/>
          </a:p>
          <a:p>
            <a:pPr>
              <a:buFontTx/>
              <a:buChar char="•"/>
            </a:pPr>
            <a:r>
              <a:rPr lang="tr-TR" sz="2800" dirty="0"/>
              <a:t>Bilinmeyen, gizli konulara büyük bir ilgi gösterirler.</a:t>
            </a:r>
            <a:br>
              <a:rPr lang="tr-TR" sz="2800" dirty="0"/>
            </a:br>
            <a:endParaRPr lang="tr-TR" sz="2800" dirty="0"/>
          </a:p>
          <a:p>
            <a:pPr>
              <a:buFontTx/>
              <a:buChar char="•"/>
            </a:pPr>
            <a:r>
              <a:rPr lang="tr-TR" sz="2800" dirty="0"/>
              <a:t>Yüksek bir konsantrasyon kabiliyetine sahiptirler.</a:t>
            </a:r>
            <a:br>
              <a:rPr lang="tr-TR" sz="2800" dirty="0"/>
            </a:br>
            <a:endParaRPr lang="tr-TR" sz="2800" dirty="0"/>
          </a:p>
          <a:p>
            <a:pPr>
              <a:buFontTx/>
              <a:buChar char="•"/>
            </a:pPr>
            <a:r>
              <a:rPr lang="tr-TR" sz="2800" dirty="0"/>
              <a:t>Başkalarının ne diyeceğine pek aldırış etmezler</a:t>
            </a:r>
            <a:r>
              <a:rPr lang="tr-TR" sz="2800" dirty="0" smtClean="0"/>
              <a:t>.</a:t>
            </a:r>
          </a:p>
          <a:p>
            <a:pPr>
              <a:buFontTx/>
              <a:buChar char="•"/>
            </a:pPr>
            <a:r>
              <a:rPr lang="tr-TR" sz="2800" dirty="0"/>
              <a:t>Azimli ve sabırlıdırlar.</a:t>
            </a:r>
          </a:p>
          <a:p>
            <a:endParaRPr lang="tr-TR" sz="2800" dirty="0"/>
          </a:p>
          <a:p>
            <a:pPr>
              <a:buFontTx/>
              <a:buChar char="•"/>
            </a:pPr>
            <a:r>
              <a:rPr lang="tr-TR" sz="2800" dirty="0"/>
              <a:t>Sorumluluk duyguları gelişmiştir. Sorumluluk almayı çok ister ve bunu yerine getirmekten hoşlanırlar.</a:t>
            </a:r>
            <a:br>
              <a:rPr lang="tr-TR" sz="2800" dirty="0"/>
            </a:br>
            <a:endParaRPr lang="tr-TR" sz="2800" dirty="0"/>
          </a:p>
          <a:p>
            <a:pPr>
              <a:buFontTx/>
              <a:buChar char="•"/>
            </a:pPr>
            <a:r>
              <a:rPr lang="tr-TR" sz="2800" dirty="0"/>
              <a:t>Küçük yaştan itibaren idealisttirler.</a:t>
            </a:r>
            <a:br>
              <a:rPr lang="tr-TR" sz="2800" dirty="0"/>
            </a:br>
            <a:endParaRPr lang="tr-TR" sz="2800" dirty="0"/>
          </a:p>
          <a:p>
            <a:pPr>
              <a:buFontTx/>
              <a:buChar char="•"/>
            </a:pPr>
            <a:r>
              <a:rPr lang="tr-TR" sz="2800" dirty="0"/>
              <a:t>Başkalarına karşı son derece duyarlıdırlar, sizin ne düşündüğünüzü çabuk hissederler.</a:t>
            </a:r>
          </a:p>
          <a:p>
            <a:pPr>
              <a:buFontTx/>
              <a:buChar char="•"/>
            </a:pPr>
            <a:endParaRPr lang="tr-TR" sz="2800" dirty="0"/>
          </a:p>
          <a:p>
            <a:endParaRPr lang="tr-TR" dirty="0"/>
          </a:p>
        </p:txBody>
      </p:sp>
    </p:spTree>
    <p:extLst>
      <p:ext uri="{BB962C8B-B14F-4D97-AF65-F5344CB8AC3E}">
        <p14:creationId xmlns:p14="http://schemas.microsoft.com/office/powerpoint/2010/main" val="675944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effectLst>
                  <a:outerShdw blurRad="38100" dist="38100" dir="2700000" algn="tl">
                    <a:srgbClr val="000000">
                      <a:alpha val="43137"/>
                    </a:srgbClr>
                  </a:outerShdw>
                </a:effectLst>
              </a:rPr>
              <a:t>3. Fiziksel ve fizikötesi özellikleri</a:t>
            </a:r>
            <a:br>
              <a:rPr lang="tr-TR" b="1" dirty="0">
                <a:effectLst>
                  <a:outerShdw blurRad="38100" dist="38100" dir="2700000" algn="tl">
                    <a:srgbClr val="000000">
                      <a:alpha val="43137"/>
                    </a:srgbClr>
                  </a:outerShdw>
                </a:effectLst>
              </a:rPr>
            </a:br>
            <a:endParaRPr lang="tr-TR" dirty="0"/>
          </a:p>
        </p:txBody>
      </p:sp>
      <p:sp>
        <p:nvSpPr>
          <p:cNvPr id="3" name="İçerik Yer Tutucusu 2"/>
          <p:cNvSpPr>
            <a:spLocks noGrp="1"/>
          </p:cNvSpPr>
          <p:nvPr>
            <p:ph sz="quarter" idx="1"/>
          </p:nvPr>
        </p:nvSpPr>
        <p:spPr/>
        <p:txBody>
          <a:bodyPr>
            <a:normAutofit fontScale="85000" lnSpcReduction="20000"/>
          </a:bodyPr>
          <a:lstStyle/>
          <a:p>
            <a:pPr>
              <a:buFontTx/>
              <a:buChar char="•"/>
            </a:pPr>
            <a:r>
              <a:rPr lang="tr-TR" sz="2800" dirty="0"/>
              <a:t>Hayal güçleri gelişmiştir ve  sık sık düşüncelere dalarlar</a:t>
            </a:r>
            <a:br>
              <a:rPr lang="tr-TR" sz="2800" dirty="0"/>
            </a:br>
            <a:endParaRPr lang="tr-TR" sz="2800" dirty="0"/>
          </a:p>
          <a:p>
            <a:pPr>
              <a:buFontTx/>
              <a:buChar char="•"/>
            </a:pPr>
            <a:r>
              <a:rPr lang="tr-TR" sz="2800" dirty="0"/>
              <a:t>Şiirsel ifadeler, güzel ve edebi sözler kullanmayı severler.</a:t>
            </a:r>
            <a:br>
              <a:rPr lang="tr-TR" sz="2800" dirty="0"/>
            </a:br>
            <a:endParaRPr lang="tr-TR" sz="2800" dirty="0"/>
          </a:p>
          <a:p>
            <a:pPr>
              <a:buFontTx/>
              <a:buChar char="•"/>
            </a:pPr>
            <a:r>
              <a:rPr lang="tr-TR" sz="2800" dirty="0"/>
              <a:t>Başarılı olamadıkları fiziksel aktivitelerde yer almayı istemezler,  yarışmacı fiziksel aktivitelerden kaçınırlar. </a:t>
            </a:r>
            <a:br>
              <a:rPr lang="tr-TR" sz="2800" dirty="0"/>
            </a:br>
            <a:endParaRPr lang="tr-TR" sz="2800" dirty="0"/>
          </a:p>
          <a:p>
            <a:pPr>
              <a:buFontTx/>
              <a:buChar char="•"/>
            </a:pPr>
            <a:r>
              <a:rPr lang="tr-TR" sz="2800" dirty="0"/>
              <a:t>Güzel sanatlardan birine karşı yüksek kabiliyetleri vardır. (belli bir eğitim almasa bile)</a:t>
            </a:r>
            <a:br>
              <a:rPr lang="tr-TR" sz="2800" dirty="0"/>
            </a:br>
            <a:endParaRPr lang="tr-TR" sz="2800" dirty="0"/>
          </a:p>
          <a:p>
            <a:pPr>
              <a:buFontTx/>
              <a:buChar char="•"/>
            </a:pPr>
            <a:r>
              <a:rPr lang="tr-TR" sz="2800" dirty="0"/>
              <a:t>Duyulara karşı hassastırlar. (renkler, sesler, kokular vs. üzerinde) </a:t>
            </a:r>
          </a:p>
          <a:p>
            <a:endParaRPr lang="tr-TR" dirty="0"/>
          </a:p>
        </p:txBody>
      </p:sp>
    </p:spTree>
    <p:extLst>
      <p:ext uri="{BB962C8B-B14F-4D97-AF65-F5344CB8AC3E}">
        <p14:creationId xmlns:p14="http://schemas.microsoft.com/office/powerpoint/2010/main" val="3621944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DÜNYA DA ÜSTÜN YETENEKLİLER</a:t>
            </a:r>
            <a:endParaRPr lang="tr-TR" dirty="0"/>
          </a:p>
        </p:txBody>
      </p:sp>
      <p:sp>
        <p:nvSpPr>
          <p:cNvPr id="3" name="İçerik Yer Tutucusu 2"/>
          <p:cNvSpPr>
            <a:spLocks noGrp="1"/>
          </p:cNvSpPr>
          <p:nvPr>
            <p:ph sz="quarter" idx="1"/>
          </p:nvPr>
        </p:nvSpPr>
        <p:spPr/>
        <p:txBody>
          <a:bodyPr>
            <a:normAutofit/>
          </a:bodyPr>
          <a:lstStyle/>
          <a:p>
            <a:pPr marL="0" indent="0">
              <a:buNone/>
            </a:pPr>
            <a:r>
              <a:rPr lang="tr-TR" dirty="0" smtClean="0"/>
              <a:t>        Özel </a:t>
            </a:r>
            <a:r>
              <a:rPr lang="tr-TR" dirty="0"/>
              <a:t>yetenekli bireylerin tanılaması ile ilgili ölçütler, ülkelere göre farklılık göstermektedir. Dünyada bazı ülkelerin özel yetenekli öğrencileri tanılamada kullandıkları yüzdelik dilimler ABD’de % 2–10, Körfez Ülkeleri’nde % 10, Güney Kore’de % 4, Yeni Zelanda’da ise okuldan okula değişen </a:t>
            </a:r>
            <a:r>
              <a:rPr lang="tr-TR" dirty="0" smtClean="0"/>
              <a:t>oranlardadır.Bazı ülkelerde uygulamalar şöyledir; </a:t>
            </a:r>
          </a:p>
          <a:p>
            <a:pPr marL="0" indent="0">
              <a:buNone/>
            </a:pPr>
            <a:r>
              <a:rPr lang="tr-TR" dirty="0" smtClean="0"/>
              <a:t>      İsrail </a:t>
            </a:r>
            <a:r>
              <a:rPr lang="tr-TR" dirty="0"/>
              <a:t>Milli Eğitim Bakanlığı tarafından Ulusal Üstün Zekâlılar Birliği kurulmuş ve ülkenin üstün zekâlı çocuklarının geleceği bu birlik tarafından planlanmıştır.</a:t>
            </a:r>
          </a:p>
        </p:txBody>
      </p:sp>
    </p:spTree>
    <p:extLst>
      <p:ext uri="{BB962C8B-B14F-4D97-AF65-F5344CB8AC3E}">
        <p14:creationId xmlns:p14="http://schemas.microsoft.com/office/powerpoint/2010/main" val="2875082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a:xfrm>
            <a:off x="914400" y="548680"/>
            <a:ext cx="7772400" cy="5471120"/>
          </a:xfrm>
        </p:spPr>
        <p:txBody>
          <a:bodyPr/>
          <a:lstStyle/>
          <a:p>
            <a:pPr marL="0" indent="0">
              <a:buNone/>
            </a:pPr>
            <a:r>
              <a:rPr lang="tr-TR" b="1" dirty="0" smtClean="0"/>
              <a:t>Hindistan</a:t>
            </a:r>
            <a:endParaRPr lang="tr-TR" dirty="0"/>
          </a:p>
          <a:p>
            <a:r>
              <a:rPr lang="tr-TR" dirty="0"/>
              <a:t>1986’daki ulusal eğitim politikası çerçevesinde kırsal kesimde bulunan özel yetenekli öğrencilere yönelik olmak üzere yatılı ve ücretsiz JNV okulları açılmaya başlanmıştır</a:t>
            </a:r>
            <a:r>
              <a:rPr lang="tr-TR" dirty="0" smtClean="0"/>
              <a:t>.</a:t>
            </a:r>
          </a:p>
          <a:p>
            <a:pPr marL="0" indent="0">
              <a:buNone/>
            </a:pPr>
            <a:r>
              <a:rPr lang="tr-TR" b="1" dirty="0" smtClean="0"/>
              <a:t>İngiltere</a:t>
            </a:r>
          </a:p>
          <a:p>
            <a:r>
              <a:rPr lang="tr-TR" dirty="0"/>
              <a:t>İngiltere’de öğrencilerini seçerek alan ünlü ve geleneksel okullarda özel yetenekliler için hızlandırma ve farklılaştırma uygulamaları düzenlenmektedir. </a:t>
            </a:r>
            <a:endParaRPr lang="tr-TR" b="1" dirty="0" smtClean="0"/>
          </a:p>
          <a:p>
            <a:r>
              <a:rPr lang="tr-TR" b="1" dirty="0" smtClean="0"/>
              <a:t>Kaynakça: </a:t>
            </a:r>
            <a:r>
              <a:rPr lang="tr-TR" dirty="0" smtClean="0"/>
              <a:t>2013-2017 Özel Yetenekli Bireyler Strateji ve Uygulama Planı</a:t>
            </a:r>
            <a:endParaRPr lang="tr-TR" dirty="0"/>
          </a:p>
          <a:p>
            <a:endParaRPr lang="tr-TR" dirty="0"/>
          </a:p>
        </p:txBody>
      </p:sp>
    </p:spTree>
    <p:extLst>
      <p:ext uri="{BB962C8B-B14F-4D97-AF65-F5344CB8AC3E}">
        <p14:creationId xmlns:p14="http://schemas.microsoft.com/office/powerpoint/2010/main" val="24067623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14400" y="274638"/>
            <a:ext cx="7772400" cy="778098"/>
          </a:xfrm>
        </p:spPr>
        <p:txBody>
          <a:bodyPr>
            <a:normAutofit/>
          </a:bodyPr>
          <a:lstStyle/>
          <a:p>
            <a:r>
              <a:rPr lang="tr-TR" sz="3200" b="1" dirty="0" smtClean="0"/>
              <a:t>TÜRKİYEDE ÜSTÜN YETENEKLİLER</a:t>
            </a:r>
            <a:endParaRPr lang="tr-TR" sz="3200" b="1" dirty="0"/>
          </a:p>
        </p:txBody>
      </p:sp>
      <p:sp>
        <p:nvSpPr>
          <p:cNvPr id="3" name="İçerik Yer Tutucusu 2"/>
          <p:cNvSpPr>
            <a:spLocks noGrp="1"/>
          </p:cNvSpPr>
          <p:nvPr>
            <p:ph sz="quarter" idx="1"/>
          </p:nvPr>
        </p:nvSpPr>
        <p:spPr>
          <a:xfrm>
            <a:off x="914400" y="1052736"/>
            <a:ext cx="7772400" cy="4967064"/>
          </a:xfrm>
        </p:spPr>
        <p:txBody>
          <a:bodyPr>
            <a:normAutofit fontScale="85000" lnSpcReduction="20000"/>
          </a:bodyPr>
          <a:lstStyle/>
          <a:p>
            <a:r>
              <a:rPr lang="tr-TR" dirty="0">
                <a:latin typeface="Comic Sans MS" panose="030F0702030302020204" pitchFamily="66" charset="0"/>
              </a:rPr>
              <a:t>Tarihimizde üstün yetenekli bireylerin en iyi de- ğerlendirildiği dönem, Osmanlı İmparatorluğu zamanındaki Enderun Mektepleri’dir. Bugün birçok gelişmiş ülkedeki üstün yeteneklilerin eğitimine de kaynak olan Enderun, 600 yıllık bir imparatorluğun sivil ve askeri yönetim, bilim ve sanat </a:t>
            </a:r>
            <a:r>
              <a:rPr lang="tr-TR" dirty="0" smtClean="0">
                <a:latin typeface="Comic Sans MS" panose="030F0702030302020204" pitchFamily="66" charset="0"/>
              </a:rPr>
              <a:t>kadrolarını oluşturmuşlardır.</a:t>
            </a:r>
          </a:p>
          <a:p>
            <a:pPr marL="0" indent="0">
              <a:lnSpc>
                <a:spcPct val="80000"/>
              </a:lnSpc>
              <a:buNone/>
            </a:pPr>
            <a:r>
              <a:rPr lang="tr-TR" dirty="0" smtClean="0">
                <a:solidFill>
                  <a:srgbClr val="FF0000"/>
                </a:solidFill>
                <a:latin typeface="Comic Sans MS" panose="030F0702030302020204" pitchFamily="66" charset="0"/>
              </a:rPr>
              <a:t>Günümüzde üstün yeteneklilerle ilgili</a:t>
            </a:r>
            <a:r>
              <a:rPr lang="tr-TR" dirty="0" smtClean="0">
                <a:solidFill>
                  <a:srgbClr val="FF0000"/>
                </a:solidFill>
                <a:latin typeface="Comic Sans MS" panose="030F0702030302020204" pitchFamily="66" charset="0"/>
              </a:rPr>
              <a:t>;</a:t>
            </a:r>
            <a:endParaRPr lang="tr-TR" sz="2400" dirty="0">
              <a:solidFill>
                <a:srgbClr val="FF0000"/>
              </a:solidFill>
              <a:latin typeface="Comic Sans MS" pitchFamily="66" charset="0"/>
            </a:endParaRPr>
          </a:p>
          <a:p>
            <a:pPr>
              <a:lnSpc>
                <a:spcPct val="80000"/>
              </a:lnSpc>
            </a:pPr>
            <a:r>
              <a:rPr lang="tr-TR" sz="2400" dirty="0">
                <a:latin typeface="Comic Sans MS" pitchFamily="66" charset="0"/>
              </a:rPr>
              <a:t>Üstün zekalılar, üstün yetenekliler ve yaratıcı çocuklarla ilgili kaynaklara bakıldığında 1957 yılı önemli bir tarih olarak karşımıza çıkmaktadır.</a:t>
            </a:r>
          </a:p>
          <a:p>
            <a:pPr>
              <a:lnSpc>
                <a:spcPct val="80000"/>
              </a:lnSpc>
            </a:pPr>
            <a:r>
              <a:rPr lang="tr-TR" sz="2400" dirty="0">
                <a:latin typeface="Comic Sans MS" pitchFamily="66" charset="0"/>
              </a:rPr>
              <a:t>Bu atılım kendisini doğal olarak Türkiye’de de göstermiş ve 1964 yılında Ankara Fen Lisesi fen ve matematik alanında üstün yetenekli çocukları, ülkenin gereksinme duyduğu bilim adamı ve araştırıcı olarak yetiştirmek üzere kurulmuştur.</a:t>
            </a:r>
          </a:p>
          <a:p>
            <a:pPr>
              <a:lnSpc>
                <a:spcPct val="80000"/>
              </a:lnSpc>
            </a:pPr>
            <a:r>
              <a:rPr lang="tr-TR" sz="2400" dirty="0">
                <a:latin typeface="Comic Sans MS" pitchFamily="66" charset="0"/>
              </a:rPr>
              <a:t>Daha sonra 1973 yılına kadar sürecek olan bir dönem içinde üst özel sınıf, türdeş  yetenek kümeleri, türdeş  yetenek sınıfları</a:t>
            </a:r>
          </a:p>
          <a:p>
            <a:pPr>
              <a:lnSpc>
                <a:spcPct val="80000"/>
              </a:lnSpc>
              <a:buFont typeface="Wingdings" pitchFamily="2" charset="2"/>
              <a:buNone/>
            </a:pPr>
            <a:r>
              <a:rPr lang="tr-TR" sz="2400" dirty="0">
                <a:latin typeface="Comic Sans MS" pitchFamily="66" charset="0"/>
              </a:rPr>
              <a:t>	uygulamaları ile bir atılımın başladığını görmekteyiz.</a:t>
            </a:r>
          </a:p>
          <a:p>
            <a:endParaRPr lang="tr-TR" dirty="0" smtClean="0"/>
          </a:p>
        </p:txBody>
      </p:sp>
    </p:spTree>
    <p:extLst>
      <p:ext uri="{BB962C8B-B14F-4D97-AF65-F5344CB8AC3E}">
        <p14:creationId xmlns:p14="http://schemas.microsoft.com/office/powerpoint/2010/main" val="2400883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lnSpcReduction="20000"/>
          </a:bodyPr>
          <a:lstStyle/>
          <a:p>
            <a:pPr>
              <a:lnSpc>
                <a:spcPct val="80000"/>
              </a:lnSpc>
              <a:buFont typeface="Wingdings" pitchFamily="2" charset="2"/>
              <a:buNone/>
            </a:pPr>
            <a:endParaRPr lang="tr-TR" sz="2800" dirty="0">
              <a:latin typeface="Comic Sans MS" pitchFamily="66" charset="0"/>
            </a:endParaRPr>
          </a:p>
          <a:p>
            <a:pPr>
              <a:lnSpc>
                <a:spcPct val="80000"/>
              </a:lnSpc>
            </a:pPr>
            <a:r>
              <a:rPr lang="tr-TR" sz="2800" dirty="0">
                <a:latin typeface="Comic Sans MS" pitchFamily="66" charset="0"/>
              </a:rPr>
              <a:t>1957'den önceki gelişmelere baktığımızda Türkiye’nin bu konuda tarihsel açıdan tüm Dünya'ya önderlik yaptığını görmekteyiz</a:t>
            </a:r>
            <a:r>
              <a:rPr lang="tr-TR" sz="2800" dirty="0" smtClean="0">
                <a:latin typeface="Comic Sans MS" pitchFamily="66" charset="0"/>
              </a:rPr>
              <a:t>.</a:t>
            </a:r>
          </a:p>
          <a:p>
            <a:pPr>
              <a:lnSpc>
                <a:spcPct val="80000"/>
              </a:lnSpc>
            </a:pPr>
            <a:endParaRPr lang="tr-TR" sz="2800" dirty="0">
              <a:latin typeface="Comic Sans MS" pitchFamily="66" charset="0"/>
            </a:endParaRPr>
          </a:p>
          <a:p>
            <a:pPr>
              <a:lnSpc>
                <a:spcPct val="80000"/>
              </a:lnSpc>
            </a:pPr>
            <a:r>
              <a:rPr lang="tr-TR" sz="2800" dirty="0">
                <a:latin typeface="Comic Sans MS" pitchFamily="66" charset="0"/>
              </a:rPr>
              <a:t>Halen, Türkiye’de Bilim Sanat Merkezi olarak örgütlenmiş bir uygulama ile ortaöğretim düzeyinde açılmış olan Anadolu Güzel Sanatlar liseleri dışında resmi bir kurum bulunmamaktadır.</a:t>
            </a:r>
            <a:r>
              <a:rPr lang="tr-TR" sz="3600" dirty="0"/>
              <a:t> </a:t>
            </a:r>
            <a:endParaRPr lang="tr-TR" sz="3600" dirty="0" smtClean="0"/>
          </a:p>
          <a:p>
            <a:pPr marL="0" indent="0">
              <a:lnSpc>
                <a:spcPct val="80000"/>
              </a:lnSpc>
              <a:buNone/>
            </a:pPr>
            <a:endParaRPr lang="tr-TR" sz="3600" dirty="0"/>
          </a:p>
          <a:p>
            <a:pPr>
              <a:lnSpc>
                <a:spcPct val="80000"/>
              </a:lnSpc>
            </a:pPr>
            <a:r>
              <a:rPr lang="tr-TR" sz="2800" dirty="0">
                <a:latin typeface="Comic Sans MS" pitchFamily="66" charset="0"/>
              </a:rPr>
              <a:t>Çağ nüfusunun ancak % 10’una eğitim olanağı sağlayan, iki aşamalı sınavla öğrencileri seçerek alan yükseköğrenim kurumlarını da dolaylı olarak üstün yeteneklilere yönelik eğitsel önlemlerden sayabiliriz.</a:t>
            </a:r>
          </a:p>
          <a:p>
            <a:endParaRPr lang="tr-TR" dirty="0"/>
          </a:p>
        </p:txBody>
      </p:sp>
    </p:spTree>
    <p:extLst>
      <p:ext uri="{BB962C8B-B14F-4D97-AF65-F5344CB8AC3E}">
        <p14:creationId xmlns:p14="http://schemas.microsoft.com/office/powerpoint/2010/main" val="14551293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166</TotalTime>
  <Words>819</Words>
  <Application>Microsoft Office PowerPoint</Application>
  <PresentationFormat>Ekran Gösterisi (4:3)</PresentationFormat>
  <Paragraphs>89</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Hisse Senedi</vt:lpstr>
      <vt:lpstr>İSKENDERUN REHBERLİK ARAŞTIRMA MERKEZİ</vt:lpstr>
      <vt:lpstr>ÜSTÜN YETENEK NEDİR?</vt:lpstr>
      <vt:lpstr> 1.  Zihinsel gelişim özellikleri </vt:lpstr>
      <vt:lpstr>2.  Duygusal gelişim özellikleri </vt:lpstr>
      <vt:lpstr>3. Fiziksel ve fizikötesi özellikleri </vt:lpstr>
      <vt:lpstr>DÜNYA DA ÜSTÜN YETENEKLİLER</vt:lpstr>
      <vt:lpstr>PowerPoint Sunusu</vt:lpstr>
      <vt:lpstr>TÜRKİYEDE ÜSTÜN YETENEKLİLER</vt:lpstr>
      <vt:lpstr>PowerPoint Sunusu</vt:lpstr>
      <vt:lpstr>PARLAK VE ÜSTÜN ÇOCUK ARASINDAKİ FARK</vt:lpstr>
      <vt:lpstr>PowerPoint Sunusu</vt:lpstr>
      <vt:lpstr>PowerPoint Sunusu</vt:lpstr>
      <vt:lpstr>ÜSTÜN ÇOCUK OKULDA NASIL TANINIR</vt:lpstr>
      <vt:lpstr>PowerPoint Sunusu</vt:lpstr>
      <vt:lpstr>MİLLÎ EĞİTİM BAKANLIĞI ÖZEL EĞİTİM VE REHBERLİK HİZMETLERİ YÖNETMELİĞİ UYARINCA </vt:lpstr>
      <vt:lpstr>ORTAÖĞRETİM KURUMLARI YÖNETMELİĞİ</vt:lpstr>
      <vt:lpstr>ÜSTÜN YETENEKLİ VE ÜSTÜN ZEKALI ÇOCUĞUN ÖĞRETMENİNE ÖNERİLER </vt:lpstr>
      <vt:lpstr>Rehber Öğretmenin Görevleri</vt:lpstr>
      <vt:lpstr>OKUL MÜDÜRÜNÜN GÖREVLERİ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İSKENDERUN REHBERLİK ARAŞTIRMA MERKEZİ</dc:title>
  <cp:lastModifiedBy>XP</cp:lastModifiedBy>
  <cp:revision>20</cp:revision>
  <dcterms:modified xsi:type="dcterms:W3CDTF">2015-04-14T12:28:24Z</dcterms:modified>
</cp:coreProperties>
</file>