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12C44E-AACD-4A11-A3FF-6AF04E368D44}"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tr-TR"/>
        </a:p>
      </dgm:t>
    </dgm:pt>
    <dgm:pt modelId="{831B05E1-5D60-4028-84A6-F240FF13639F}" type="pres">
      <dgm:prSet presAssocID="{7212C44E-AACD-4A11-A3FF-6AF04E368D44}" presName="linear" presStyleCnt="0">
        <dgm:presLayoutVars>
          <dgm:dir/>
          <dgm:resizeHandles val="exact"/>
        </dgm:presLayoutVars>
      </dgm:prSet>
      <dgm:spPr/>
    </dgm:pt>
  </dgm:ptLst>
  <dgm:cxnLst>
    <dgm:cxn modelId="{EF72C0C9-83B3-4C49-9B01-D492E0AEA0F8}" type="presOf" srcId="{7212C44E-AACD-4A11-A3FF-6AF04E368D44}" destId="{831B05E1-5D60-4028-84A6-F240FF13639F}" srcOrd="0"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B5B0CF-39BB-4BC3-8DEF-261208A8CC86}" type="datetimeFigureOut">
              <a:rPr lang="tr-TR" smtClean="0"/>
              <a:t>2.10.2024</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24BDB761-AE94-43A1-B344-BC3565E2BCA4}"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8088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B5B0CF-39BB-4BC3-8DEF-261208A8CC86}" type="datetimeFigureOut">
              <a:rPr lang="tr-TR" smtClean="0"/>
              <a:t>2.10.2024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BDB761-AE94-43A1-B344-BC3565E2BCA4}"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8678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B5B0CF-39BB-4BC3-8DEF-261208A8CC86}" type="datetimeFigureOut">
              <a:rPr lang="tr-TR" smtClean="0"/>
              <a:t>2.10.2024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BDB761-AE94-43A1-B344-BC3565E2BCA4}"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414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B5B0CF-39BB-4BC3-8DEF-261208A8CC86}" type="datetimeFigureOut">
              <a:rPr lang="tr-TR" smtClean="0"/>
              <a:t>2.10.2024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BDB761-AE94-43A1-B344-BC3565E2BCA4}"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5869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B5B0CF-39BB-4BC3-8DEF-261208A8CC86}" type="datetimeFigureOut">
              <a:rPr lang="tr-TR" smtClean="0"/>
              <a:t>2.10.2024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BDB761-AE94-43A1-B344-BC3565E2BCA4}"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00862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B5B0CF-39BB-4BC3-8DEF-261208A8CC86}" type="datetimeFigureOut">
              <a:rPr lang="tr-TR" smtClean="0"/>
              <a:t>2.10.2024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4BDB761-AE94-43A1-B344-BC3565E2BCA4}"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88892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B5B0CF-39BB-4BC3-8DEF-261208A8CC86}" type="datetimeFigureOut">
              <a:rPr lang="tr-TR" smtClean="0"/>
              <a:t>2.10.2024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4BDB761-AE94-43A1-B344-BC3565E2BCA4}"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5131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B5B0CF-39BB-4BC3-8DEF-261208A8CC86}" type="datetimeFigureOut">
              <a:rPr lang="tr-TR" smtClean="0"/>
              <a:t>2.10.2024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4BDB761-AE94-43A1-B344-BC3565E2BCA4}"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1487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5B0CF-39BB-4BC3-8DEF-261208A8CC86}" type="datetimeFigureOut">
              <a:rPr lang="tr-TR" smtClean="0"/>
              <a:t>2.10.2024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4BDB761-AE94-43A1-B344-BC3565E2BCA4}" type="slidenum">
              <a:rPr lang="tr-TR" smtClean="0"/>
              <a:t>‹#›</a:t>
            </a:fld>
            <a:endParaRPr lang="tr-TR"/>
          </a:p>
        </p:txBody>
      </p:sp>
    </p:spTree>
    <p:extLst>
      <p:ext uri="{BB962C8B-B14F-4D97-AF65-F5344CB8AC3E}">
        <p14:creationId xmlns:p14="http://schemas.microsoft.com/office/powerpoint/2010/main" val="2043735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B5B0CF-39BB-4BC3-8DEF-261208A8CC86}" type="datetimeFigureOut">
              <a:rPr lang="tr-TR" smtClean="0"/>
              <a:t>2.10.2024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4BDB761-AE94-43A1-B344-BC3565E2BCA4}"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8048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4B5B0CF-39BB-4BC3-8DEF-261208A8CC86}" type="datetimeFigureOut">
              <a:rPr lang="tr-TR" smtClean="0"/>
              <a:t>2.10.2024</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24BDB761-AE94-43A1-B344-BC3565E2BCA4}"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5044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4B5B0CF-39BB-4BC3-8DEF-261208A8CC86}" type="datetimeFigureOut">
              <a:rPr lang="tr-TR" smtClean="0"/>
              <a:t>2.10.2024</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4BDB761-AE94-43A1-B344-BC3565E2BCA4}"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5473824"/>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1268" y="2374867"/>
            <a:ext cx="7620851" cy="3586546"/>
          </a:xfrm>
          <a:prstGeom prst="rect">
            <a:avLst/>
          </a:prstGeom>
        </p:spPr>
      </p:pic>
    </p:spTree>
    <p:extLst>
      <p:ext uri="{BB962C8B-B14F-4D97-AF65-F5344CB8AC3E}">
        <p14:creationId xmlns:p14="http://schemas.microsoft.com/office/powerpoint/2010/main" val="2348080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677334" y="2160590"/>
            <a:ext cx="8596668" cy="2257032"/>
          </a:xfrm>
          <a:solidFill>
            <a:srgbClr val="FFC000"/>
          </a:solidFill>
        </p:spPr>
        <p:txBody>
          <a:bodyPr>
            <a:normAutofit fontScale="92500" lnSpcReduction="10000"/>
          </a:bodyPr>
          <a:lstStyle/>
          <a:p>
            <a:r>
              <a:rPr lang="tr-TR" dirty="0"/>
              <a:t>Atılgan davranış dört ayrı tepki sınıfı içinde bölünmüştür, bunlar:</a:t>
            </a:r>
          </a:p>
          <a:p>
            <a:pPr>
              <a:buFont typeface="+mj-lt"/>
              <a:buAutoNum type="arabicPeriod"/>
            </a:pPr>
            <a:r>
              <a:rPr lang="tr-TR" dirty="0"/>
              <a:t>Hayır diyebilme yeteneği,</a:t>
            </a:r>
          </a:p>
          <a:p>
            <a:pPr>
              <a:buFont typeface="+mj-lt"/>
              <a:buAutoNum type="arabicPeriod"/>
            </a:pPr>
            <a:r>
              <a:rPr lang="tr-TR" dirty="0"/>
              <a:t>dilekte bulunma ve rica etme yeteneği,</a:t>
            </a:r>
          </a:p>
          <a:p>
            <a:pPr>
              <a:buFont typeface="+mj-lt"/>
              <a:buAutoNum type="arabicPeriod"/>
            </a:pPr>
            <a:r>
              <a:rPr lang="tr-TR" dirty="0"/>
              <a:t>olumlu ve olumsuz duygularını ifade etme yeteneği,</a:t>
            </a:r>
          </a:p>
          <a:p>
            <a:pPr>
              <a:buFont typeface="+mj-lt"/>
              <a:buAutoNum type="arabicPeriod"/>
            </a:pPr>
            <a:r>
              <a:rPr lang="tr-TR" dirty="0"/>
              <a:t>genel konuşmaları başlatma, sürdürme ve sonlandırma yeteneği. </a:t>
            </a:r>
          </a:p>
        </p:txBody>
      </p:sp>
    </p:spTree>
    <p:extLst>
      <p:ext uri="{BB962C8B-B14F-4D97-AF65-F5344CB8AC3E}">
        <p14:creationId xmlns:p14="http://schemas.microsoft.com/office/powerpoint/2010/main" val="237321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677334" y="2160589"/>
            <a:ext cx="8596668" cy="2102653"/>
          </a:xfrm>
          <a:solidFill>
            <a:srgbClr val="FFC000"/>
          </a:solidFill>
        </p:spPr>
        <p:txBody>
          <a:bodyPr>
            <a:normAutofit fontScale="92500" lnSpcReduction="20000"/>
          </a:bodyPr>
          <a:lstStyle/>
          <a:p>
            <a:r>
              <a:rPr lang="tr-TR" dirty="0"/>
              <a:t>ATILGANLIK-KÜLTÜR İLİŞKİSİ</a:t>
            </a:r>
          </a:p>
          <a:p>
            <a:r>
              <a:rPr lang="tr-TR" dirty="0"/>
              <a:t>Doğulu ülkelerde (ülkemizde dahil) girişken olmayan geleneklere bağlı, kararsız, aile bağları güçlü sınırlı davranışları etkin olan bireyler yetişirken;</a:t>
            </a:r>
          </a:p>
          <a:p>
            <a:r>
              <a:rPr lang="tr-TR" dirty="0"/>
              <a:t>batılı ülkelerde özgürlüğüne düşkün, para ve başarıya önem veren, gelenek ve soyluluğa bağlı olmayan davranışlarını belli kurallara göre düzenlemeyen aile bağları zayıf bireyler yetişmektedir.</a:t>
            </a:r>
          </a:p>
        </p:txBody>
      </p:sp>
    </p:spTree>
    <p:extLst>
      <p:ext uri="{BB962C8B-B14F-4D97-AF65-F5344CB8AC3E}">
        <p14:creationId xmlns:p14="http://schemas.microsoft.com/office/powerpoint/2010/main" val="1336362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xfrm>
            <a:off x="1361932" y="320424"/>
            <a:ext cx="9603275" cy="1049235"/>
          </a:xfrm>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1573805" y="1871254"/>
            <a:ext cx="8596668" cy="1853270"/>
          </a:xfrm>
          <a:solidFill>
            <a:srgbClr val="FFC000"/>
          </a:solidFill>
        </p:spPr>
        <p:txBody>
          <a:bodyPr>
            <a:normAutofit fontScale="70000" lnSpcReduction="20000"/>
          </a:bodyPr>
          <a:lstStyle/>
          <a:p>
            <a:endParaRPr lang="tr-TR" dirty="0"/>
          </a:p>
          <a:p>
            <a:r>
              <a:rPr lang="tr-TR" dirty="0"/>
              <a:t>ATILGANLIK-KÜLTÜR İLİŞKİSİ</a:t>
            </a:r>
          </a:p>
          <a:p>
            <a:r>
              <a:rPr lang="tr-TR" dirty="0"/>
              <a:t>Geleneksel Türk eğitiminde; ailede çocuğun korunduğu, gözetildiği, girişkenlik ve merakın desteklenmediği, çocuğun içinden geçenleri açıkça söylemesinin engellendiği vurgulanarak okul ortamında çocuğun sıkı bir denetime sokulduğu, öğretmenin otoritesini benimseyen kurallara uyan çocukların ödüllendirildiği bilinmektedir. Kendi kültürümüzde birtakım atılgan davranış kalıpları utanç verici bir tutum olarak kültürel öğreti şeklinde aktarılmaktadır.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4002" y="4226120"/>
            <a:ext cx="2857500" cy="1905000"/>
          </a:xfrm>
          <a:prstGeom prst="rect">
            <a:avLst/>
          </a:prstGeom>
        </p:spPr>
      </p:pic>
    </p:spTree>
    <p:extLst>
      <p:ext uri="{BB962C8B-B14F-4D97-AF65-F5344CB8AC3E}">
        <p14:creationId xmlns:p14="http://schemas.microsoft.com/office/powerpoint/2010/main" val="3314996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677334" y="2124963"/>
            <a:ext cx="8596668" cy="1841395"/>
          </a:xfrm>
          <a:solidFill>
            <a:srgbClr val="FFC000"/>
          </a:solidFill>
        </p:spPr>
        <p:txBody>
          <a:bodyPr>
            <a:normAutofit lnSpcReduction="10000"/>
          </a:bodyPr>
          <a:lstStyle/>
          <a:p>
            <a:endParaRPr lang="tr-TR" dirty="0"/>
          </a:p>
          <a:p>
            <a:r>
              <a:rPr lang="tr-TR" dirty="0"/>
              <a:t>ATILGANLIK-KÜLTÜR İLİŞKİSİ</a:t>
            </a:r>
          </a:p>
          <a:p>
            <a:r>
              <a:rPr lang="tr-TR" dirty="0"/>
              <a:t>Atılgan davranışı engelleyen kültür ögeleri:</a:t>
            </a:r>
          </a:p>
          <a:p>
            <a:r>
              <a:rPr lang="tr-TR" dirty="0"/>
              <a:t> ceza, engellenme, olumsuz ödüllenme, iyi bir model olmamasıdır.</a:t>
            </a:r>
          </a:p>
        </p:txBody>
      </p:sp>
    </p:spTree>
    <p:extLst>
      <p:ext uri="{BB962C8B-B14F-4D97-AF65-F5344CB8AC3E}">
        <p14:creationId xmlns:p14="http://schemas.microsoft.com/office/powerpoint/2010/main" val="2930051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xfrm>
            <a:off x="1294362" y="293531"/>
            <a:ext cx="9603275" cy="1049235"/>
          </a:xfrm>
          <a:solidFill>
            <a:srgbClr val="FFFF00"/>
          </a:solidFill>
        </p:spPr>
        <p:txBody>
          <a:bodyPr>
            <a:noAutofit/>
          </a:bodyPr>
          <a:lstStyle/>
          <a:p>
            <a:pPr algn="ctr"/>
            <a:r>
              <a:rPr lang="tr-TR" sz="4800" dirty="0"/>
              <a:t>ATILGANLIK EĞİTİMİ</a:t>
            </a:r>
          </a:p>
        </p:txBody>
      </p:sp>
      <p:sp>
        <p:nvSpPr>
          <p:cNvPr id="3" name="İçerik Yer Tutucusu 2"/>
          <p:cNvSpPr>
            <a:spLocks noGrp="1"/>
          </p:cNvSpPr>
          <p:nvPr>
            <p:ph idx="1"/>
          </p:nvPr>
        </p:nvSpPr>
        <p:spPr>
          <a:xfrm>
            <a:off x="1502087" y="1456976"/>
            <a:ext cx="8596668" cy="1972024"/>
          </a:xfrm>
          <a:solidFill>
            <a:srgbClr val="FFC000"/>
          </a:solidFill>
        </p:spPr>
        <p:txBody>
          <a:bodyPr>
            <a:normAutofit fontScale="92500"/>
          </a:bodyPr>
          <a:lstStyle/>
          <a:p>
            <a:r>
              <a:rPr lang="tr-TR" dirty="0"/>
              <a:t>Atılgan Davranış Kazanan Kişilerin Özellikleri:</a:t>
            </a:r>
          </a:p>
          <a:p>
            <a:r>
              <a:rPr lang="tr-TR" dirty="0"/>
              <a:t>Kaygı düzeylerinin düşmesine bağlı olarak kişilerin kendilerini daha iyi hissetmesi,</a:t>
            </a:r>
          </a:p>
          <a:p>
            <a:r>
              <a:rPr lang="tr-TR" dirty="0"/>
              <a:t>Yaşamdaki amaçlarını başarması noktasında kişilerin kendilerine güvenmelerini sağlama,</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5121" y="3429000"/>
            <a:ext cx="4681728" cy="2633472"/>
          </a:xfrm>
          <a:prstGeom prst="rect">
            <a:avLst/>
          </a:prstGeom>
        </p:spPr>
      </p:pic>
    </p:spTree>
    <p:extLst>
      <p:ext uri="{BB962C8B-B14F-4D97-AF65-F5344CB8AC3E}">
        <p14:creationId xmlns:p14="http://schemas.microsoft.com/office/powerpoint/2010/main" val="3175267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1062816" y="2735340"/>
            <a:ext cx="8596668" cy="2268907"/>
          </a:xfrm>
          <a:solidFill>
            <a:srgbClr val="FFC000"/>
          </a:solidFill>
        </p:spPr>
        <p:txBody>
          <a:bodyPr>
            <a:normAutofit fontScale="92500" lnSpcReduction="10000"/>
          </a:bodyPr>
          <a:lstStyle/>
          <a:p>
            <a:pPr marL="0" indent="0">
              <a:buNone/>
            </a:pPr>
            <a:endParaRPr lang="tr-TR" dirty="0"/>
          </a:p>
          <a:p>
            <a:r>
              <a:rPr lang="tr-TR" dirty="0"/>
              <a:t>Atılgan Davranış Kazanan Kişilerin Özellikleri:</a:t>
            </a:r>
          </a:p>
          <a:p>
            <a:r>
              <a:rPr lang="tr-TR" dirty="0"/>
              <a:t>Kendisiyle ve toplumla sağlıklı iletişim becerileri geliştirmesini sağlama,</a:t>
            </a:r>
          </a:p>
          <a:p>
            <a:r>
              <a:rPr lang="tr-TR" dirty="0"/>
              <a:t>Olumlu kişilik gelişimi,</a:t>
            </a:r>
          </a:p>
          <a:p>
            <a:r>
              <a:rPr lang="tr-TR" dirty="0"/>
              <a:t>Akademik ve sosyal başarıyı yakalamaktır.</a:t>
            </a:r>
          </a:p>
          <a:p>
            <a:endParaRPr lang="tr-TR" dirty="0"/>
          </a:p>
        </p:txBody>
      </p:sp>
    </p:spTree>
    <p:extLst>
      <p:ext uri="{BB962C8B-B14F-4D97-AF65-F5344CB8AC3E}">
        <p14:creationId xmlns:p14="http://schemas.microsoft.com/office/powerpoint/2010/main" val="3335007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graphicFrame>
        <p:nvGraphicFramePr>
          <p:cNvPr id="2" name="İçerik Yer Tutucusu 1"/>
          <p:cNvGraphicFramePr>
            <a:graphicFrameLocks noGrp="1"/>
          </p:cNvGraphicFramePr>
          <p:nvPr>
            <p:ph idx="1"/>
            <p:extLst>
              <p:ext uri="{D42A27DB-BD31-4B8C-83A1-F6EECF244321}">
                <p14:modId xmlns:p14="http://schemas.microsoft.com/office/powerpoint/2010/main" val="3087985299"/>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Yuvarlatılmış Dikdörtgen 4"/>
          <p:cNvSpPr/>
          <p:nvPr/>
        </p:nvSpPr>
        <p:spPr>
          <a:xfrm>
            <a:off x="2056527" y="2169195"/>
            <a:ext cx="7422078" cy="105690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İSKENDERUN REHBERLİK VE ARAŞTIRMA MERKEZİ</a:t>
            </a:r>
          </a:p>
        </p:txBody>
      </p:sp>
      <p:sp>
        <p:nvSpPr>
          <p:cNvPr id="6" name="Yuvarlatılmış Dikdörtgen 5"/>
          <p:cNvSpPr/>
          <p:nvPr/>
        </p:nvSpPr>
        <p:spPr>
          <a:xfrm>
            <a:off x="2056527" y="4688805"/>
            <a:ext cx="7422078" cy="105690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TEŞEKKÜRLER…</a:t>
            </a:r>
          </a:p>
        </p:txBody>
      </p:sp>
    </p:spTree>
    <p:extLst>
      <p:ext uri="{BB962C8B-B14F-4D97-AF65-F5344CB8AC3E}">
        <p14:creationId xmlns:p14="http://schemas.microsoft.com/office/powerpoint/2010/main" val="242897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677334" y="2136838"/>
            <a:ext cx="8596668" cy="2910175"/>
          </a:xfrm>
          <a:solidFill>
            <a:schemeClr val="accent2">
              <a:lumMod val="60000"/>
              <a:lumOff val="40000"/>
            </a:schemeClr>
          </a:solidFill>
        </p:spPr>
        <p:txBody>
          <a:bodyPr>
            <a:normAutofit fontScale="85000" lnSpcReduction="10000"/>
          </a:bodyPr>
          <a:lstStyle/>
          <a:p>
            <a:r>
              <a:rPr lang="tr-TR" dirty="0"/>
              <a:t>Atılganlık ve Atılganlık Eğitimi İnsanların duygu, düşünce ve isteklerini değişik davranış biçimlerinde ifade etmesi farklı davranış örüntülerinin ortaya çıkmasını ve bunların kategorileştirilmesini sağlamıştır.</a:t>
            </a:r>
          </a:p>
          <a:p>
            <a:r>
              <a:rPr lang="tr-TR" dirty="0"/>
              <a:t>Albert </a:t>
            </a:r>
            <a:r>
              <a:rPr lang="tr-TR" dirty="0" err="1"/>
              <a:t>Emmons</a:t>
            </a:r>
            <a:r>
              <a:rPr lang="tr-TR" dirty="0"/>
              <a:t>, yaptığı araştırmalar sonucu davranış biçimlerini ortaya koymuştur. Bu davranış şekilleri şunlardır:</a:t>
            </a:r>
          </a:p>
          <a:p>
            <a:pPr>
              <a:buFont typeface="+mj-lt"/>
              <a:buAutoNum type="arabicPeriod"/>
            </a:pPr>
            <a:r>
              <a:rPr lang="tr-TR" dirty="0"/>
              <a:t>ÇEKİNGEN (İÇE DÖNÜK) DAVRANIŞ BİÇİMİ</a:t>
            </a:r>
          </a:p>
          <a:p>
            <a:pPr>
              <a:buFont typeface="+mj-lt"/>
              <a:buAutoNum type="arabicPeriod"/>
            </a:pPr>
            <a:r>
              <a:rPr lang="tr-TR" dirty="0"/>
              <a:t>SALDIRGAN DAVRANIŞ BİÇİMİ</a:t>
            </a:r>
          </a:p>
          <a:p>
            <a:pPr>
              <a:buFont typeface="+mj-lt"/>
              <a:buAutoNum type="arabicPeriod"/>
            </a:pPr>
            <a:r>
              <a:rPr lang="tr-TR" dirty="0"/>
              <a:t>ATILGAN DAVRANIŞ BİÇİMİ.</a:t>
            </a:r>
          </a:p>
        </p:txBody>
      </p:sp>
    </p:spTree>
    <p:extLst>
      <p:ext uri="{BB962C8B-B14F-4D97-AF65-F5344CB8AC3E}">
        <p14:creationId xmlns:p14="http://schemas.microsoft.com/office/powerpoint/2010/main" val="4035894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677334" y="2160590"/>
            <a:ext cx="8596668" cy="2387660"/>
          </a:xfrm>
          <a:solidFill>
            <a:schemeClr val="accent2">
              <a:lumMod val="60000"/>
              <a:lumOff val="40000"/>
            </a:schemeClr>
          </a:solidFill>
        </p:spPr>
        <p:txBody>
          <a:bodyPr>
            <a:normAutofit fontScale="92500" lnSpcReduction="10000"/>
          </a:bodyPr>
          <a:lstStyle/>
          <a:p>
            <a:r>
              <a:rPr lang="tr-TR" dirty="0"/>
              <a:t>ÇEKİNGEN (İÇE DÖNÜK) DAVRANIŞ BİÇİMİ </a:t>
            </a:r>
          </a:p>
          <a:p>
            <a:r>
              <a:rPr lang="tr-TR" dirty="0"/>
              <a:t>İnsanların kendilerini baskı altında hissettikleri ve bu sebeple kendilerini iyi hissetmedikleri zaman gösterdikleri davranış biçimidir.</a:t>
            </a:r>
          </a:p>
          <a:p>
            <a:r>
              <a:rPr lang="tr-TR" dirty="0"/>
              <a:t>Şüphecidirler. İtiraz etmekten kaçınırlar kendi fikirlerini söylemekten kaçınır ve kendilerini üzmeyi tercih ederler. </a:t>
            </a:r>
          </a:p>
          <a:p>
            <a:r>
              <a:rPr lang="tr-TR" dirty="0"/>
              <a:t>Kendilerini yok sayar, düşüncelerini basite alırlar.</a:t>
            </a:r>
          </a:p>
        </p:txBody>
      </p:sp>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47055" y="4664984"/>
            <a:ext cx="4726947" cy="2193016"/>
          </a:xfrm>
          <a:prstGeom prst="rect">
            <a:avLst/>
          </a:prstGeom>
        </p:spPr>
      </p:pic>
    </p:spTree>
    <p:extLst>
      <p:ext uri="{BB962C8B-B14F-4D97-AF65-F5344CB8AC3E}">
        <p14:creationId xmlns:p14="http://schemas.microsoft.com/office/powerpoint/2010/main" val="1327166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677334" y="2160589"/>
            <a:ext cx="8596668" cy="2482663"/>
          </a:xfrm>
          <a:solidFill>
            <a:schemeClr val="accent2">
              <a:lumMod val="60000"/>
              <a:lumOff val="40000"/>
            </a:schemeClr>
          </a:solidFill>
        </p:spPr>
        <p:txBody>
          <a:bodyPr>
            <a:normAutofit lnSpcReduction="10000"/>
          </a:bodyPr>
          <a:lstStyle/>
          <a:p>
            <a:r>
              <a:rPr lang="tr-TR" dirty="0"/>
              <a:t>SALDIRGAN DAVRANIŞ BİÇİMİ </a:t>
            </a:r>
          </a:p>
          <a:p>
            <a:r>
              <a:rPr lang="tr-TR" dirty="0"/>
              <a:t>İnsanların duygu, düşünce ve inançlarını genellikle dürüst olmayan uygunsuz yollarla ve diğer bireylerin haklarını çiğneyerek ifade etme biçimidir.</a:t>
            </a:r>
          </a:p>
          <a:p>
            <a:r>
              <a:rPr lang="tr-TR" dirty="0"/>
              <a:t>Başkaları konuşurken sözünü kesme, yüksek sesle konuşma, söz istemeden konuşma vs. sadece kendilerini önemserler ve sürekli geçmişi kurcalayarak günü yaşayamazlar. Dedikodu yapar, karşı tarafı sürekli suçlar, sorgular ve aşağılar.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2017" y="4762005"/>
            <a:ext cx="4131986" cy="2095995"/>
          </a:xfrm>
          <a:prstGeom prst="rect">
            <a:avLst/>
          </a:prstGeom>
        </p:spPr>
      </p:pic>
    </p:spTree>
    <p:extLst>
      <p:ext uri="{BB962C8B-B14F-4D97-AF65-F5344CB8AC3E}">
        <p14:creationId xmlns:p14="http://schemas.microsoft.com/office/powerpoint/2010/main" val="2801047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xfrm>
            <a:off x="1406756" y="392142"/>
            <a:ext cx="9603275" cy="1049235"/>
          </a:xfrm>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1406756" y="1721318"/>
            <a:ext cx="8596668" cy="1461385"/>
          </a:xfrm>
          <a:solidFill>
            <a:schemeClr val="accent2">
              <a:lumMod val="60000"/>
              <a:lumOff val="40000"/>
            </a:schemeClr>
          </a:solidFill>
        </p:spPr>
        <p:txBody>
          <a:bodyPr>
            <a:normAutofit fontScale="92500" lnSpcReduction="20000"/>
          </a:bodyPr>
          <a:lstStyle/>
          <a:p>
            <a:r>
              <a:rPr lang="tr-TR" dirty="0"/>
              <a:t>SALDIRGAN DAVRANIŞ BİÇİMİ </a:t>
            </a:r>
          </a:p>
          <a:p>
            <a:r>
              <a:rPr lang="tr-TR" dirty="0"/>
              <a:t>Dayak ve gergin aile ortamı, sevgi yetersizliği, katı cezalar, ailenin ölüm boşanma terk gibi nedenlerle dağılması KİŞİLERİN saldırganlığına neden olmasına sebep olan faktörlerdir.</a:t>
            </a:r>
          </a:p>
          <a:p>
            <a:endParaRPr lang="tr-TR" dirty="0"/>
          </a:p>
        </p:txBody>
      </p:sp>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5126" y="3359104"/>
            <a:ext cx="5212734" cy="2691141"/>
          </a:xfrm>
          <a:prstGeom prst="rect">
            <a:avLst/>
          </a:prstGeom>
        </p:spPr>
      </p:pic>
    </p:spTree>
    <p:extLst>
      <p:ext uri="{BB962C8B-B14F-4D97-AF65-F5344CB8AC3E}">
        <p14:creationId xmlns:p14="http://schemas.microsoft.com/office/powerpoint/2010/main" val="200354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xfrm>
            <a:off x="1406755" y="168025"/>
            <a:ext cx="9603275" cy="1049235"/>
          </a:xfrm>
          <a:solidFill>
            <a:srgbClr val="FFFF00"/>
          </a:solidFill>
        </p:spPr>
        <p:txBody>
          <a:bodyPr>
            <a:noAutofit/>
          </a:bodyPr>
          <a:lstStyle/>
          <a:p>
            <a:pPr algn="ctr"/>
            <a:r>
              <a:rPr lang="tr-TR" sz="4400" dirty="0"/>
              <a:t>ATILGANLIK EĞİTİMİ</a:t>
            </a:r>
          </a:p>
        </p:txBody>
      </p:sp>
      <p:sp>
        <p:nvSpPr>
          <p:cNvPr id="3" name="İçerik Yer Tutucusu 2"/>
          <p:cNvSpPr>
            <a:spLocks noGrp="1"/>
          </p:cNvSpPr>
          <p:nvPr>
            <p:ph idx="1"/>
          </p:nvPr>
        </p:nvSpPr>
        <p:spPr>
          <a:xfrm>
            <a:off x="1009028" y="1395320"/>
            <a:ext cx="8596668" cy="2033680"/>
          </a:xfrm>
          <a:solidFill>
            <a:srgbClr val="FFC000"/>
          </a:solidFill>
          <a:ln>
            <a:solidFill>
              <a:schemeClr val="accent1">
                <a:lumMod val="40000"/>
                <a:lumOff val="60000"/>
              </a:schemeClr>
            </a:solidFill>
          </a:ln>
          <a:effectLst>
            <a:reflection blurRad="6350" stA="52000" endA="300" endPos="35000" dir="5400000" sy="-100000" algn="bl" rotWithShape="0"/>
          </a:effectLst>
        </p:spPr>
        <p:txBody>
          <a:bodyPr>
            <a:normAutofit fontScale="70000" lnSpcReduction="20000"/>
          </a:bodyPr>
          <a:lstStyle/>
          <a:p>
            <a:r>
              <a:rPr lang="tr-TR" dirty="0"/>
              <a:t>ATILGAN DAVRANIŞ BİÇİMİ **Bireyin kendini ifade ettiği hem kendisinin hem de çevresindekilerin haklarına saygı duyup korumaya çalıştığı davranış biçimidir.</a:t>
            </a:r>
          </a:p>
          <a:p>
            <a:r>
              <a:rPr lang="tr-TR" dirty="0"/>
              <a:t>Atılganlığın üç temel boyutu</a:t>
            </a:r>
          </a:p>
          <a:p>
            <a:pPr>
              <a:buFont typeface="+mj-lt"/>
              <a:buAutoNum type="arabicPeriod"/>
            </a:pPr>
            <a:r>
              <a:rPr lang="tr-TR" dirty="0"/>
              <a:t>kişinin duygularını ve düşüncelerini ifade etmesi</a:t>
            </a:r>
          </a:p>
          <a:p>
            <a:pPr>
              <a:buFont typeface="+mj-lt"/>
              <a:buAutoNum type="arabicPeriod"/>
            </a:pPr>
            <a:r>
              <a:rPr lang="tr-TR" dirty="0"/>
              <a:t>kaygı yaşamaması</a:t>
            </a:r>
          </a:p>
          <a:p>
            <a:pPr>
              <a:buFont typeface="+mj-lt"/>
              <a:buAutoNum type="arabicPeriod"/>
            </a:pPr>
            <a:r>
              <a:rPr lang="tr-TR" dirty="0"/>
              <a:t>kişisel haklarını savunmasıdır.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3542" y="3429000"/>
            <a:ext cx="4642625" cy="2663040"/>
          </a:xfrm>
          <a:prstGeom prst="rect">
            <a:avLst/>
          </a:prstGeom>
        </p:spPr>
      </p:pic>
    </p:spTree>
    <p:extLst>
      <p:ext uri="{BB962C8B-B14F-4D97-AF65-F5344CB8AC3E}">
        <p14:creationId xmlns:p14="http://schemas.microsoft.com/office/powerpoint/2010/main" val="2956262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677334" y="2160589"/>
            <a:ext cx="8596668" cy="2138279"/>
          </a:xfrm>
          <a:solidFill>
            <a:srgbClr val="FFC000"/>
          </a:solidFill>
        </p:spPr>
        <p:txBody>
          <a:bodyPr>
            <a:normAutofit fontScale="92500" lnSpcReduction="20000"/>
          </a:bodyPr>
          <a:lstStyle/>
          <a:p>
            <a:r>
              <a:rPr lang="tr-TR" dirty="0"/>
              <a:t>Atılgan Davranan Bireylerin Özellikleri Şunlardır:</a:t>
            </a:r>
          </a:p>
          <a:p>
            <a:r>
              <a:rPr lang="tr-TR" dirty="0"/>
              <a:t>Seçimlerini yaparken uygun şekilde evet ya da hayır demesini bilir,</a:t>
            </a:r>
          </a:p>
          <a:p>
            <a:r>
              <a:rPr lang="tr-TR" dirty="0"/>
              <a:t>başkalarının kendilerini kullanmasına izin vermez,</a:t>
            </a:r>
          </a:p>
          <a:p>
            <a:r>
              <a:rPr lang="tr-TR" dirty="0"/>
              <a:t>ben dilini kullanır,</a:t>
            </a:r>
          </a:p>
          <a:p>
            <a:r>
              <a:rPr lang="tr-TR" dirty="0"/>
              <a:t>ilişkilerinde duyarlı ve hoşgörülüdürler. </a:t>
            </a:r>
          </a:p>
        </p:txBody>
      </p:sp>
    </p:spTree>
    <p:extLst>
      <p:ext uri="{BB962C8B-B14F-4D97-AF65-F5344CB8AC3E}">
        <p14:creationId xmlns:p14="http://schemas.microsoft.com/office/powerpoint/2010/main" val="3723398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677334" y="2160589"/>
            <a:ext cx="8596668" cy="903245"/>
          </a:xfrm>
          <a:solidFill>
            <a:srgbClr val="FFC000"/>
          </a:solidFill>
        </p:spPr>
        <p:txBody>
          <a:bodyPr/>
          <a:lstStyle/>
          <a:p>
            <a:r>
              <a:rPr lang="tr-TR" dirty="0"/>
              <a:t>Örnek: Bir kuyrukta sıra beklerken önünüze izinsiz olarak biri geçtiğinde ne yaparsınız?</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59" y="3190557"/>
            <a:ext cx="3895106" cy="2862924"/>
          </a:xfrm>
          <a:prstGeom prst="rect">
            <a:avLst/>
          </a:prstGeom>
        </p:spPr>
      </p:pic>
    </p:spTree>
    <p:extLst>
      <p:ext uri="{BB962C8B-B14F-4D97-AF65-F5344CB8AC3E}">
        <p14:creationId xmlns:p14="http://schemas.microsoft.com/office/powerpoint/2010/main" val="1991074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a:spLocks noGrp="1"/>
          </p:cNvSpPr>
          <p:nvPr>
            <p:ph type="title"/>
          </p:nvPr>
        </p:nvSpPr>
        <p:spPr>
          <a:solidFill>
            <a:srgbClr val="FFFF00"/>
          </a:solidFill>
        </p:spPr>
        <p:txBody>
          <a:bodyPr>
            <a:noAutofit/>
          </a:bodyPr>
          <a:lstStyle/>
          <a:p>
            <a:r>
              <a:rPr lang="tr-TR" sz="7200" dirty="0"/>
              <a:t>ATILGANLIK EĞİTİMİ</a:t>
            </a:r>
          </a:p>
        </p:txBody>
      </p:sp>
      <p:sp>
        <p:nvSpPr>
          <p:cNvPr id="3" name="İçerik Yer Tutucusu 2"/>
          <p:cNvSpPr>
            <a:spLocks noGrp="1"/>
          </p:cNvSpPr>
          <p:nvPr>
            <p:ph idx="1"/>
          </p:nvPr>
        </p:nvSpPr>
        <p:spPr>
          <a:xfrm>
            <a:off x="677334" y="2160589"/>
            <a:ext cx="8596668" cy="1734517"/>
          </a:xfrm>
          <a:solidFill>
            <a:srgbClr val="FFC000"/>
          </a:solidFill>
        </p:spPr>
        <p:txBody>
          <a:bodyPr>
            <a:normAutofit lnSpcReduction="10000"/>
          </a:bodyPr>
          <a:lstStyle/>
          <a:p>
            <a:r>
              <a:rPr lang="tr-TR" dirty="0"/>
              <a:t>Eğer kızdığınız halde sesinizi çıkarmazsanız çekingen,</a:t>
            </a:r>
          </a:p>
          <a:p>
            <a:r>
              <a:rPr lang="tr-TR" dirty="0"/>
              <a:t>bu kişiyle kavga ederseniz saldırgan,</a:t>
            </a:r>
          </a:p>
          <a:p>
            <a:r>
              <a:rPr lang="tr-TR" dirty="0"/>
              <a:t>bu kişiye kuyruğun sonuna geçmesini uygun bir dille söylerseniz atılgan davranmış olursunuz. </a:t>
            </a:r>
          </a:p>
        </p:txBody>
      </p:sp>
    </p:spTree>
    <p:extLst>
      <p:ext uri="{BB962C8B-B14F-4D97-AF65-F5344CB8AC3E}">
        <p14:creationId xmlns:p14="http://schemas.microsoft.com/office/powerpoint/2010/main" val="1624224981"/>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103</TotalTime>
  <Words>558</Words>
  <Application>Microsoft Office PowerPoint</Application>
  <PresentationFormat>Geniş ekran</PresentationFormat>
  <Paragraphs>69</Paragraphs>
  <Slides>16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vt:i4>
      </vt:variant>
    </vt:vector>
  </HeadingPairs>
  <TitlesOfParts>
    <vt:vector size="19" baseType="lpstr">
      <vt:lpstr>Arial</vt:lpstr>
      <vt:lpstr>Gill Sans MT</vt:lpstr>
      <vt:lpstr>Galeri</vt:lpstr>
      <vt:lpstr>ATILGANLIK EĞİTİMİ</vt:lpstr>
      <vt:lpstr>ATILGANLIK EĞİTİMİ</vt:lpstr>
      <vt:lpstr>ATILGANLIK EĞİTİMİ</vt:lpstr>
      <vt:lpstr>ATILGANLIK EĞİTİMİ</vt:lpstr>
      <vt:lpstr>ATILGANLIK EĞİTİMİ</vt:lpstr>
      <vt:lpstr>ATILGANLIK EĞİTİMİ</vt:lpstr>
      <vt:lpstr>ATILGANLIK EĞİTİMİ</vt:lpstr>
      <vt:lpstr>ATILGANLIK EĞİTİMİ</vt:lpstr>
      <vt:lpstr>ATILGANLIK EĞİTİMİ</vt:lpstr>
      <vt:lpstr>ATILGANLIK EĞİTİMİ</vt:lpstr>
      <vt:lpstr>ATILGANLIK EĞİTİMİ</vt:lpstr>
      <vt:lpstr>ATILGANLIK EĞİTİMİ</vt:lpstr>
      <vt:lpstr>ATILGANLIK EĞİTİMİ</vt:lpstr>
      <vt:lpstr>ATILGANLIK EĞİTİMİ</vt:lpstr>
      <vt:lpstr>ATILGANLIK EĞİTİMİ</vt:lpstr>
      <vt:lpstr>ATILGANLIK EĞİTİMİ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FAHRETTİN</dc:creator>
  <cp:lastModifiedBy>İskenderun RAM</cp:lastModifiedBy>
  <cp:revision>11</cp:revision>
  <dcterms:created xsi:type="dcterms:W3CDTF">2021-01-12T07:33:33Z</dcterms:created>
  <dcterms:modified xsi:type="dcterms:W3CDTF">2024-10-02T09:48:47Z</dcterms:modified>
</cp:coreProperties>
</file>